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4" r:id="rId1"/>
    <p:sldMasterId id="2147483991" r:id="rId2"/>
    <p:sldMasterId id="2147484024" r:id="rId3"/>
  </p:sldMasterIdLst>
  <p:notesMasterIdLst>
    <p:notesMasterId r:id="rId16"/>
  </p:notesMasterIdLst>
  <p:handoutMasterIdLst>
    <p:handoutMasterId r:id="rId17"/>
  </p:handoutMasterIdLst>
  <p:sldIdLst>
    <p:sldId id="337" r:id="rId4"/>
    <p:sldId id="349" r:id="rId5"/>
    <p:sldId id="341" r:id="rId6"/>
    <p:sldId id="342" r:id="rId7"/>
    <p:sldId id="343" r:id="rId8"/>
    <p:sldId id="344" r:id="rId9"/>
    <p:sldId id="345" r:id="rId10"/>
    <p:sldId id="346" r:id="rId11"/>
    <p:sldId id="347" r:id="rId12"/>
    <p:sldId id="348" r:id="rId13"/>
    <p:sldId id="297" r:id="rId14"/>
    <p:sldId id="298" r:id="rId15"/>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Sample slides" id="{F37E1847-B7EB-7546-9490-7462394074F2}">
          <p14:sldIdLst>
            <p14:sldId id="337"/>
            <p14:sldId id="349"/>
            <p14:sldId id="341"/>
            <p14:sldId id="342"/>
            <p14:sldId id="343"/>
            <p14:sldId id="344"/>
            <p14:sldId id="345"/>
            <p14:sldId id="346"/>
            <p14:sldId id="347"/>
            <p14:sldId id="348"/>
            <p14:sldId id="297"/>
            <p14:sldId id="2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17"/>
    <p:restoredTop sz="93721"/>
  </p:normalViewPr>
  <p:slideViewPr>
    <p:cSldViewPr snapToGrid="0" snapToObjects="1">
      <p:cViewPr varScale="1">
        <p:scale>
          <a:sx n="89" d="100"/>
          <a:sy n="89" d="100"/>
        </p:scale>
        <p:origin x="1120" y="176"/>
      </p:cViewPr>
      <p:guideLst/>
    </p:cSldViewPr>
  </p:slideViewPr>
  <p:outlineViewPr>
    <p:cViewPr>
      <p:scale>
        <a:sx n="33" d="100"/>
        <a:sy n="33" d="100"/>
      </p:scale>
      <p:origin x="0" y="-8384"/>
    </p:cViewPr>
  </p:outlineViewPr>
  <p:notesTextViewPr>
    <p:cViewPr>
      <p:scale>
        <a:sx n="1" d="1"/>
        <a:sy n="1" d="1"/>
      </p:scale>
      <p:origin x="0" y="0"/>
    </p:cViewPr>
  </p:notesTextViewPr>
  <p:sorterViewPr>
    <p:cViewPr>
      <p:scale>
        <a:sx n="96" d="100"/>
        <a:sy n="96" d="100"/>
      </p:scale>
      <p:origin x="0" y="0"/>
    </p:cViewPr>
  </p:sorterViewPr>
  <p:notesViewPr>
    <p:cSldViewPr snapToGrid="0" snapToObjects="1">
      <p:cViewPr varScale="1">
        <p:scale>
          <a:sx n="87" d="100"/>
          <a:sy n="87" d="100"/>
        </p:scale>
        <p:origin x="373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F5F80936-3DEB-45D8-8F0F-5CC68FA5378E}"/>
    <pc:docChg chg="addSld delSld modSld modSection">
      <pc:chgData name="" userId="" providerId="" clId="Web-{F5F80936-3DEB-45D8-8F0F-5CC68FA5378E}" dt="2019-03-04T06:41:50.381" v="22"/>
      <pc:docMkLst>
        <pc:docMk/>
      </pc:docMkLst>
      <pc:sldChg chg="addSp delSp modSp new del">
        <pc:chgData name="" userId="" providerId="" clId="Web-{F5F80936-3DEB-45D8-8F0F-5CC68FA5378E}" dt="2019-03-04T06:41:50.381" v="22"/>
        <pc:sldMkLst>
          <pc:docMk/>
          <pc:sldMk cId="232197110" sldId="341"/>
        </pc:sldMkLst>
        <pc:spChg chg="mod">
          <ac:chgData name="" userId="" providerId="" clId="Web-{F5F80936-3DEB-45D8-8F0F-5CC68FA5378E}" dt="2019-03-04T06:35:56.430" v="7" actId="20577"/>
          <ac:spMkLst>
            <pc:docMk/>
            <pc:sldMk cId="232197110" sldId="341"/>
            <ac:spMk id="2" creationId="{F82E4F77-7ADF-4076-B84B-AED3D7C8C652}"/>
          </ac:spMkLst>
        </pc:spChg>
        <pc:spChg chg="del mod">
          <ac:chgData name="" userId="" providerId="" clId="Web-{F5F80936-3DEB-45D8-8F0F-5CC68FA5378E}" dt="2019-03-04T06:41:26.600" v="17"/>
          <ac:spMkLst>
            <pc:docMk/>
            <pc:sldMk cId="232197110" sldId="341"/>
            <ac:spMk id="4" creationId="{62FF2722-5917-485A-BDCF-C1F61E4583E2}"/>
          </ac:spMkLst>
        </pc:spChg>
        <pc:picChg chg="add del mod">
          <ac:chgData name="" userId="" providerId="" clId="Web-{F5F80936-3DEB-45D8-8F0F-5CC68FA5378E}" dt="2019-03-04T06:37:01.416" v="12"/>
          <ac:picMkLst>
            <pc:docMk/>
            <pc:sldMk cId="232197110" sldId="341"/>
            <ac:picMk id="5" creationId="{3B9F66CB-BEA8-4754-945C-CFC20EA8ABAA}"/>
          </ac:picMkLst>
        </pc:picChg>
        <pc:picChg chg="add del mod">
          <ac:chgData name="" userId="" providerId="" clId="Web-{F5F80936-3DEB-45D8-8F0F-5CC68FA5378E}" dt="2019-03-04T06:37:05.383" v="14"/>
          <ac:picMkLst>
            <pc:docMk/>
            <pc:sldMk cId="232197110" sldId="341"/>
            <ac:picMk id="7" creationId="{A57A6DC5-67B8-4987-9944-5B04AA9D58C0}"/>
          </ac:picMkLst>
        </pc:picChg>
        <pc:picChg chg="add del mod">
          <ac:chgData name="" userId="" providerId="" clId="Web-{F5F80936-3DEB-45D8-8F0F-5CC68FA5378E}" dt="2019-03-04T06:37:20.604" v="16"/>
          <ac:picMkLst>
            <pc:docMk/>
            <pc:sldMk cId="232197110" sldId="341"/>
            <ac:picMk id="9" creationId="{944F57CF-F1C9-4468-B404-DA38FE400711}"/>
          </ac:picMkLst>
        </pc:picChg>
        <pc:picChg chg="add del mod">
          <ac:chgData name="" userId="" providerId="" clId="Web-{F5F80936-3DEB-45D8-8F0F-5CC68FA5378E}" dt="2019-03-04T06:41:47.131" v="21"/>
          <ac:picMkLst>
            <pc:docMk/>
            <pc:sldMk cId="232197110" sldId="341"/>
            <ac:picMk id="11" creationId="{7153BB9D-CD1C-4FD3-92CB-021582502400}"/>
          </ac:picMkLst>
        </pc:picChg>
      </pc:sldChg>
    </pc:docChg>
  </pc:docChgLst>
  <pc:docChgLst>
    <pc:chgData clId="Web-{49D1F2DD-4636-4B20-8A60-B8B7C686D37A}"/>
    <pc:docChg chg="modSld">
      <pc:chgData name="" userId="" providerId="" clId="Web-{49D1F2DD-4636-4B20-8A60-B8B7C686D37A}" dt="2019-03-12T06:48:38.816" v="8" actId="14100"/>
      <pc:docMkLst>
        <pc:docMk/>
      </pc:docMkLst>
      <pc:sldChg chg="modSp">
        <pc:chgData name="" userId="" providerId="" clId="Web-{49D1F2DD-4636-4B20-8A60-B8B7C686D37A}" dt="2019-03-12T06:48:38.816" v="8" actId="14100"/>
        <pc:sldMkLst>
          <pc:docMk/>
          <pc:sldMk cId="3246361402" sldId="297"/>
        </pc:sldMkLst>
        <pc:spChg chg="mod">
          <ac:chgData name="" userId="" providerId="" clId="Web-{49D1F2DD-4636-4B20-8A60-B8B7C686D37A}" dt="2019-03-12T06:48:38.816" v="8" actId="14100"/>
          <ac:spMkLst>
            <pc:docMk/>
            <pc:sldMk cId="3246361402" sldId="297"/>
            <ac:spMk id="5" creationId="{465FC291-99B6-DD48-8BC2-EAC42D1CEA3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AD41EB-D3D3-6044-A7B2-6CD4A3F63263}" type="datetimeFigureOut">
              <a:rPr lang="en-US" smtClean="0">
                <a:solidFill>
                  <a:schemeClr val="bg1"/>
                </a:solidFill>
                <a:latin typeface="IBM Plex Sans" charset="0"/>
                <a:ea typeface="IBM Plex Sans" charset="0"/>
                <a:cs typeface="IBM Plex Sans" charset="0"/>
              </a:rPr>
              <a:t>3/11/2019</a:t>
            </a:fld>
            <a:endParaRPr lang="en-US" dirty="0">
              <a:solidFill>
                <a:schemeClr val="bg1"/>
              </a:solidFill>
              <a:latin typeface="IBM Plex Sans" charset="0"/>
              <a:ea typeface="IBM Plex Sans" charset="0"/>
              <a:cs typeface="IBM Plex Sans"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B4878-71CB-8F40-B9DD-F26F1F6CA014}" type="slidenum">
              <a:rPr lang="en-US" smtClean="0">
                <a:solidFill>
                  <a:schemeClr val="bg1"/>
                </a:solidFill>
                <a:latin typeface="IBM Plex Sans" charset="0"/>
                <a:ea typeface="IBM Plex Sans" charset="0"/>
                <a:cs typeface="IBM Plex Sans" charset="0"/>
              </a:rPr>
              <a:t>‹#›</a:t>
            </a:fld>
            <a:endParaRPr lang="en-US"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solidFill>
                  <a:schemeClr val="bg1"/>
                </a:solidFill>
                <a:latin typeface="IBM Plex Sans" charset="0"/>
                <a:ea typeface="IBM Plex Sans" charset="0"/>
                <a:cs typeface="IBM Plex Sans" charset="0"/>
              </a:defRPr>
            </a:lvl1pPr>
          </a:lstStyle>
          <a:p>
            <a:fld id="{D96A0541-C2EF-9848-827E-46BECFB549F3}" type="datetimeFigureOut">
              <a:rPr lang="en-US" smtClean="0"/>
              <a:pPr/>
              <a:t>3/11/2019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solidFill>
                  <a:schemeClr val="bg1"/>
                </a:solidFill>
                <a:latin typeface="IBM Plex Sans" charset="0"/>
                <a:ea typeface="IBM Plex Sans" charset="0"/>
                <a:cs typeface="IBM Plex Sans"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200" kern="1200">
        <a:solidFill>
          <a:schemeClr val="bg1"/>
        </a:solidFill>
        <a:latin typeface="+mn-lt"/>
        <a:ea typeface="+mn-ea"/>
        <a:cs typeface="+mn-cs"/>
      </a:defRPr>
    </a:lvl2pPr>
    <a:lvl3pPr marL="914400" algn="l" defTabSz="914400" rtl="0" eaLnBrk="1" latinLnBrk="0" hangingPunct="1">
      <a:defRPr sz="1200" kern="1200">
        <a:solidFill>
          <a:schemeClr val="bg1"/>
        </a:solidFill>
        <a:latin typeface="+mn-lt"/>
        <a:ea typeface="+mn-ea"/>
        <a:cs typeface="+mn-cs"/>
      </a:defRPr>
    </a:lvl3pPr>
    <a:lvl4pPr marL="1371600" algn="l" defTabSz="914400" rtl="0" eaLnBrk="1" latinLnBrk="0" hangingPunct="1">
      <a:defRPr sz="1200" kern="1200">
        <a:solidFill>
          <a:schemeClr val="bg1"/>
        </a:solidFill>
        <a:latin typeface="+mn-lt"/>
        <a:ea typeface="+mn-ea"/>
        <a:cs typeface="+mn-cs"/>
      </a:defRPr>
    </a:lvl4pPr>
    <a:lvl5pPr marL="1828800" algn="l" defTabSz="914400" rtl="0" eaLnBrk="1" latinLnBrk="0" hangingPunct="1">
      <a:defRPr sz="1200" kern="1200">
        <a:solidFill>
          <a:schemeClr val="bg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Data, Skills, Trust</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IBM’s institute for Business value just released a survey of 5,000 C-level executives and found that clients are ready, in fact, 82% of enterprises are now considering AI adoption. </a:t>
            </a:r>
            <a:endParaRPr lang="en-US" sz="14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However, the MIT Sloan Management Review is showing us that only 1 in 20 companies have extensively incorporated AI.</a:t>
            </a:r>
            <a:endParaRPr lang="en-US" sz="14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our work with our own clients we see the struggles they face in adopting AI. </a:t>
            </a:r>
            <a:r>
              <a:rPr lang="en-US" sz="1400" kern="1200" dirty="0">
                <a:solidFill>
                  <a:schemeClr val="tx1"/>
                </a:solidFill>
                <a:effectLst/>
                <a:latin typeface="+mn-lt"/>
                <a:ea typeface="+mn-ea"/>
                <a:cs typeface="+mn-cs"/>
              </a:rPr>
              <a:t>60% of companies see compliance as barriers to achieving success in applying AI, because they cannot trust the decisions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One of the major barriers for adopting AI is lack of trust. Businesses need to be able to explain how the AI systems came to a certain decision: whether there was bias in data, where was the model built, how did it make certain decisions, etc. </a:t>
            </a:r>
            <a:endParaRPr lang="en-US" sz="14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At IBM, we’ve been working diligently to address these issues. </a:t>
            </a:r>
            <a:endParaRPr lang="en-US" sz="14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We have been working on trying to solve AI’s “black box” issue. </a:t>
            </a:r>
            <a:endParaRPr lang="en-US" sz="14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does this mean?</a:t>
            </a:r>
            <a:endParaRPr lang="en-US" sz="14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Well, we need to demystify AI for businesses. They have heard of the results that they can achieve, but they’re still struggling to be figure out how it works. How do they trust the results? </a:t>
            </a:r>
            <a:endParaRPr lang="en-US" sz="14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We’re taking two important steps towards addressing these issues.</a:t>
            </a:r>
            <a:endParaRPr lang="en-US" sz="14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first step is we are introducing a comprehensive new set of trust and transparency capabilities for AI on the IBM Cloud. </a:t>
            </a:r>
            <a:endParaRPr lang="en-US" sz="14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What we’ve launched is a software service that explains how AI decisions are reached and flags and helps mitigate bias. </a:t>
            </a:r>
            <a:endParaRPr lang="en-US" sz="14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provides </a:t>
            </a:r>
            <a:r>
              <a:rPr lang="en-US" sz="1200" kern="1200" dirty="0" err="1">
                <a:solidFill>
                  <a:schemeClr val="tx1"/>
                </a:solidFill>
                <a:effectLst/>
                <a:latin typeface="+mn-lt"/>
                <a:ea typeface="+mn-ea"/>
                <a:cs typeface="+mn-cs"/>
              </a:rPr>
              <a:t>explainability</a:t>
            </a:r>
            <a:r>
              <a:rPr lang="en-US" sz="1200" kern="1200" dirty="0">
                <a:solidFill>
                  <a:schemeClr val="tx1"/>
                </a:solidFill>
                <a:effectLst/>
                <a:latin typeface="+mn-lt"/>
                <a:ea typeface="+mn-ea"/>
                <a:cs typeface="+mn-cs"/>
              </a:rPr>
              <a:t> and bias detection on AI models – at runtime – detecting potentially unfair outcomes as they occur. </a:t>
            </a:r>
            <a:endParaRPr lang="en-US" sz="14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Importantly, it also automatically recommends data to add to the model to help mitigate any bias it has detected in the AI.</a:t>
            </a:r>
            <a:endParaRPr lang="en-US" sz="14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While other open-source resources have focused solely on checking for bias in training data, IBM Research has created the “IBM AI Fairness 360 toolkit” which is the second step.</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This toolkit will help developers and data scientists check for and mitigate bias in AI models and we are also making it available to the open source community.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AI Fairness 360 toolkit is a mix of novel algorithms, code, algorithms, libraries and tutorials that will incorporate known bias-handling capabilities.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This toolkit aligns to IBM’s longstanding commitment to advancing open systems in all technology, including AI.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This is important for our clients because it’s all about visibility into AI decisions.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As I discussed earlier, clients need a way to address the “black box” – they need to trust in AI in order to take advantage of the benefits it can have for their business.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You don’t need to be a data scientist or developer to use this service.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It provides easy to understand terms – why AI made a recommendation – showing which factors weighted the decision in one direction vs. another.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To help prevent bias that may lead to unfair outcomes, the software service can also be programmed to monitor the unique decision factors of any business workflow.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7009C4-BECE-B54B-9AE8-AD01719C37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415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2735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213630"/>
            <a:ext cx="4142232" cy="4282170"/>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1100"/>
              </a:spcBef>
              <a:spcAft>
                <a:spcPts val="0"/>
              </a:spcAft>
              <a:defRPr/>
            </a:lvl1pPr>
            <a:lvl2pPr>
              <a:spcBef>
                <a:spcPts val="1100"/>
              </a:spcBef>
              <a:spcAft>
                <a:spcPts val="0"/>
              </a:spcAft>
              <a:defRPr/>
            </a:lvl2pPr>
            <a:lvl3pPr>
              <a:spcBef>
                <a:spcPts val="1100"/>
              </a:spcBef>
              <a:spcAft>
                <a:spcPts val="0"/>
              </a:spcAft>
              <a:defRPr/>
            </a:lvl3pPr>
            <a:lvl4pPr>
              <a:spcBef>
                <a:spcPts val="1100"/>
              </a:spcBef>
              <a:spcAft>
                <a:spcPts val="0"/>
              </a:spcAft>
              <a:defRPr/>
            </a:lvl4pPr>
            <a:lvl5pPr>
              <a:spcBef>
                <a:spcPts val="110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a:t>Edit Master text styles</a:t>
            </a:r>
          </a:p>
        </p:txBody>
      </p:sp>
    </p:spTree>
    <p:extLst>
      <p:ext uri="{BB962C8B-B14F-4D97-AF65-F5344CB8AC3E}">
        <p14:creationId xmlns:p14="http://schemas.microsoft.com/office/powerpoint/2010/main" val="2123357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1"/>
            <a:ext cx="4572000" cy="2571751"/>
          </a:xfrm>
          <a:solidFill>
            <a:schemeClr val="bg1"/>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4" name="Content Placeholder 13"/>
          <p:cNvSpPr>
            <a:spLocks noGrp="1"/>
          </p:cNvSpPr>
          <p:nvPr>
            <p:ph sz="quarter" idx="19"/>
          </p:nvPr>
        </p:nvSpPr>
        <p:spPr>
          <a:xfrm>
            <a:off x="4572000" y="2570162"/>
            <a:ext cx="4572000" cy="2573337"/>
          </a:xfrm>
          <a:solidFill>
            <a:schemeClr val="bg1"/>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7" name="Content Placeholder 6"/>
          <p:cNvSpPr>
            <a:spLocks noGrp="1"/>
          </p:cNvSpPr>
          <p:nvPr>
            <p:ph sz="quarter" idx="20"/>
          </p:nvPr>
        </p:nvSpPr>
        <p:spPr>
          <a:xfrm>
            <a:off x="0" y="2570162"/>
            <a:ext cx="4572000" cy="2573337"/>
          </a:xfrm>
          <a:solidFill>
            <a:schemeClr val="bg1"/>
          </a:solidFill>
        </p:spPr>
        <p:txBody>
          <a:bodyPr lIns="219456" tIns="201168" rIns="228600" bIns="228600"/>
          <a:lstStyle>
            <a:lvl1pPr>
              <a:defRPr>
                <a:solidFill>
                  <a:schemeClr val="tx1"/>
                </a:solidFill>
              </a:defRPr>
            </a:lvl1pPr>
          </a:lstStyle>
          <a:p>
            <a:pPr lvl="0"/>
            <a:r>
              <a:rPr lang="en-US"/>
              <a:t>Edit Master text styles</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213630"/>
            <a:ext cx="4142232" cy="4282170"/>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3125158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0711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0"/>
              </a:spcAft>
              <a:defRPr/>
            </a:lvl1pPr>
            <a:lvl2pPr marL="0" indent="0">
              <a:spcBef>
                <a:spcPts val="0"/>
              </a:spcBef>
              <a:spcAft>
                <a:spcPts val="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0"/>
              </a:spcAft>
              <a:defRPr/>
            </a:lvl1pPr>
            <a:lvl2pPr marL="0" indent="0">
              <a:spcBef>
                <a:spcPts val="0"/>
              </a:spcBef>
              <a:spcAft>
                <a:spcPts val="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9041049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05007"/>
            <a:ext cx="4133088" cy="804672"/>
          </a:xfrm>
        </p:spPr>
        <p:txBody>
          <a:bodyPr/>
          <a:lstStyle>
            <a:lvl1pPr>
              <a:lnSpc>
                <a:spcPts val="2000"/>
              </a:lnSpc>
              <a:spcAft>
                <a:spcPts val="1200"/>
              </a:spcAft>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mn-lt"/>
              </a:defRPr>
            </a:lvl1pPr>
          </a:lstStyle>
          <a:p>
            <a:pPr lvl="0"/>
            <a:r>
              <a:rPr lang="en-US" dirty="0"/>
              <a:t>Click to edit Master text styles</a:t>
            </a:r>
          </a:p>
        </p:txBody>
      </p:sp>
    </p:spTree>
    <p:extLst>
      <p:ext uri="{BB962C8B-B14F-4D97-AF65-F5344CB8AC3E}">
        <p14:creationId xmlns:p14="http://schemas.microsoft.com/office/powerpoint/2010/main" val="14620167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205007"/>
            <a:ext cx="4133088" cy="804672"/>
          </a:xfrm>
        </p:spPr>
        <p:txBody>
          <a:bodyPr/>
          <a:lstStyle>
            <a:lvl1pPr>
              <a:lnSpc>
                <a:spcPts val="2000"/>
              </a:lnSpc>
              <a:spcAft>
                <a:spcPts val="1200"/>
              </a:spcAft>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mn-lt"/>
              </a:defRPr>
            </a:lvl1pPr>
          </a:lstStyle>
          <a:p>
            <a:pPr lvl="0"/>
            <a:r>
              <a:rPr lang="en-US" dirty="0"/>
              <a:t>Click to edit Master text styles</a:t>
            </a:r>
          </a:p>
        </p:txBody>
      </p:sp>
    </p:spTree>
    <p:extLst>
      <p:ext uri="{BB962C8B-B14F-4D97-AF65-F5344CB8AC3E}">
        <p14:creationId xmlns:p14="http://schemas.microsoft.com/office/powerpoint/2010/main" val="36490424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mn-l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33817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08047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104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0"/>
              </a:spcAft>
              <a:defRPr/>
            </a:lvl1pPr>
            <a:lvl2pPr marL="0" indent="0">
              <a:spcBef>
                <a:spcPts val="0"/>
              </a:spcBef>
              <a:spcAft>
                <a:spcPts val="0"/>
              </a:spcAft>
              <a:buNone/>
              <a:defRPr/>
            </a:lvl2pPr>
            <a:lvl3pPr marL="201612" indent="0">
              <a:buNone/>
              <a:defRPr/>
            </a:lvl3pPr>
            <a:lvl4pPr marL="434975" indent="0">
              <a:buNone/>
              <a:defRPr/>
            </a:lvl4pPr>
            <a:lvl5pPr marL="6318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0"/>
              </a:spcAft>
              <a:defRPr/>
            </a:lvl1pPr>
            <a:lvl2pPr marL="0" indent="0">
              <a:spcBef>
                <a:spcPts val="0"/>
              </a:spcBef>
              <a:spcAft>
                <a:spcPts val="0"/>
              </a:spcAft>
              <a:buNone/>
              <a:defRPr/>
            </a:lvl2pPr>
            <a:lvl3pPr marL="201612" indent="0">
              <a:buNone/>
              <a:defRPr/>
            </a:lvl3pPr>
            <a:lvl4pPr marL="434975" indent="0">
              <a:buNone/>
              <a:defRPr/>
            </a:lvl4pPr>
            <a:lvl5pPr marL="6318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651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17736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5707773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584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23573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1522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5584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9673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50220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3895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306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05007"/>
            <a:ext cx="4133088" cy="804672"/>
          </a:xfrm>
        </p:spPr>
        <p:txBody>
          <a:bodyPr/>
          <a:lstStyle>
            <a:lvl1pPr>
              <a:lnSpc>
                <a:spcPts val="2000"/>
              </a:lnSpc>
              <a:spcAft>
                <a:spcPts val="1200"/>
              </a:spcAft>
              <a:defRPr sz="1600"/>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mn-lt"/>
              </a:defRPr>
            </a:lvl1pPr>
          </a:lstStyle>
          <a:p>
            <a:pPr lvl="0"/>
            <a:r>
              <a:rPr lang="en-US"/>
              <a:t>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accent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08888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accent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46359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15980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accent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78581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14753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158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088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274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8625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477149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205007"/>
            <a:ext cx="4133088" cy="804672"/>
          </a:xfrm>
        </p:spPr>
        <p:txBody>
          <a:bodyPr/>
          <a:lstStyle>
            <a:lvl1pPr>
              <a:lnSpc>
                <a:spcPts val="2000"/>
              </a:lnSpc>
              <a:spcAft>
                <a:spcPts val="1200"/>
              </a:spcAft>
              <a:defRPr sz="1600"/>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mn-lt"/>
              </a:defRPr>
            </a:lvl1pPr>
          </a:lstStyle>
          <a:p>
            <a:pPr lvl="0"/>
            <a:r>
              <a:rPr lang="en-US" dirty="0"/>
              <a:t>Edit Master text styles</a:t>
            </a:r>
          </a:p>
        </p:txBody>
      </p:sp>
    </p:spTree>
    <p:extLst>
      <p:ext uri="{BB962C8B-B14F-4D97-AF65-F5344CB8AC3E}">
        <p14:creationId xmlns:p14="http://schemas.microsoft.com/office/powerpoint/2010/main" val="2860512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9236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8064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20937382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30834758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41181015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19908961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4652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28600" y="362541"/>
            <a:ext cx="8686800" cy="428550"/>
          </a:xfrm>
          <a:prstGeom prst="rect">
            <a:avLst/>
          </a:prstGeom>
        </p:spPr>
        <p:txBody>
          <a:bodyPr vert="horz" lIns="0" tIns="0" rIns="0" bIns="0" rtlCol="0" anchor="t" anchorCtr="0">
            <a:noAutofit/>
          </a:bodyPr>
          <a:lstStyle/>
          <a:p>
            <a:r>
              <a:rPr lang="en-US" noProof="0" dirty="0"/>
              <a:t>Click to edit Master title style</a:t>
            </a:r>
          </a:p>
        </p:txBody>
      </p:sp>
      <p:sp>
        <p:nvSpPr>
          <p:cNvPr id="8" name="Text Placeholder 8"/>
          <p:cNvSpPr>
            <a:spLocks noGrp="1"/>
          </p:cNvSpPr>
          <p:nvPr>
            <p:ph type="body" sz="quarter" idx="11"/>
          </p:nvPr>
        </p:nvSpPr>
        <p:spPr>
          <a:xfrm>
            <a:off x="532441" y="995430"/>
            <a:ext cx="8183563" cy="3669175"/>
          </a:xfrm>
        </p:spPr>
        <p:txBody>
          <a:bodyPr/>
          <a:lstStyle>
            <a:lvl1pPr marL="285715" indent="-285715">
              <a:buFont typeface="Arial" charset="0"/>
              <a:buChar char="•"/>
              <a:defRPr sz="1425"/>
            </a:lvl1pPr>
            <a:lvl2pPr>
              <a:defRPr sz="1425"/>
            </a:lvl2pPr>
            <a:lvl3pPr>
              <a:defRPr sz="1425"/>
            </a:lvl3pPr>
            <a:lvl4pPr>
              <a:defRPr sz="1425"/>
            </a:lvl4pPr>
            <a:lvl5pPr marL="803175" indent="-173018">
              <a:buFont typeface="Arial" charset="0"/>
              <a:buChar char="•"/>
              <a:defRPr sz="1425"/>
            </a:lvl5pPr>
          </a:lstStyle>
          <a:p>
            <a:pPr lvl="0"/>
            <a:r>
              <a:rPr lang="en-US" dirty="0"/>
              <a:t>Click to edit Master text styles</a:t>
            </a:r>
          </a:p>
          <a:p>
            <a:pPr lvl="1"/>
            <a:r>
              <a:rPr lang="en-US" dirty="0"/>
              <a:t>Second level</a:t>
            </a:r>
          </a:p>
          <a:p>
            <a:pPr lvl="2"/>
            <a:r>
              <a:rPr lang="en-US" dirty="0"/>
              <a:t>Third level</a:t>
            </a:r>
          </a:p>
        </p:txBody>
      </p:sp>
      <p:sp>
        <p:nvSpPr>
          <p:cNvPr id="5" name="Slide Number Placeholder 3"/>
          <p:cNvSpPr>
            <a:spLocks noGrp="1"/>
          </p:cNvSpPr>
          <p:nvPr>
            <p:ph type="sldNum" sz="quarter" idx="10"/>
          </p:nvPr>
        </p:nvSpPr>
        <p:spPr>
          <a:xfrm>
            <a:off x="6176211" y="4895251"/>
            <a:ext cx="2705585" cy="123110"/>
          </a:xfrm>
        </p:spPr>
        <p:txBody>
          <a:bodyPr/>
          <a:lstStyle>
            <a:lvl1pPr>
              <a:defRPr sz="675">
                <a:solidFill>
                  <a:schemeClr val="bg2"/>
                </a:solidFill>
              </a:defRPr>
            </a:lvl1pPr>
          </a:lstStyle>
          <a:p>
            <a:fld id="{E98947E1-6E9C-4553-A175-053CB8F72200}" type="slidenum">
              <a:rPr lang="en-US" smtClean="0">
                <a:solidFill>
                  <a:srgbClr val="504646"/>
                </a:solidFill>
              </a:rPr>
              <a:pPr/>
              <a:t>‹#›</a:t>
            </a:fld>
            <a:endParaRPr lang="en-US" dirty="0">
              <a:solidFill>
                <a:srgbClr val="504646"/>
              </a:solidFill>
            </a:endParaRPr>
          </a:p>
        </p:txBody>
      </p:sp>
    </p:spTree>
    <p:extLst>
      <p:ext uri="{BB962C8B-B14F-4D97-AF65-F5344CB8AC3E}">
        <p14:creationId xmlns:p14="http://schemas.microsoft.com/office/powerpoint/2010/main" val="10482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1989301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mn-lt"/>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155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theme" Target="../theme/theme3.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b="0" i="0">
                <a:solidFill>
                  <a:schemeClr val="tx1"/>
                </a:solidFill>
                <a:latin typeface="+mn-lt"/>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b="0" i="0">
                <a:solidFill>
                  <a:schemeClr val="tx1"/>
                </a:solidFill>
                <a:latin typeface="+mn-lt"/>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55" r:id="rId20"/>
    <p:sldLayoutId id="2147483956" r:id="rId21"/>
  </p:sldLayoutIdLst>
  <p:hf hdr="0" dt="0"/>
  <p:txStyles>
    <p:titleStyle>
      <a:lvl1pPr algn="l" rtl="0" eaLnBrk="1" fontAlgn="base" hangingPunct="1">
        <a:lnSpc>
          <a:spcPts val="2800"/>
        </a:lnSpc>
        <a:spcBef>
          <a:spcPct val="0"/>
        </a:spcBef>
        <a:spcAft>
          <a:spcPts val="1800"/>
        </a:spcAft>
        <a:defRPr sz="2400" b="0" i="0">
          <a:solidFill>
            <a:schemeClr val="tx1"/>
          </a:solidFill>
          <a:latin typeface="+mj-lt"/>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120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0" indent="-171450" algn="l" rtl="0" eaLnBrk="1" fontAlgn="base" hangingPunct="1">
        <a:lnSpc>
          <a:spcPts val="1600"/>
        </a:lnSpc>
        <a:spcBef>
          <a:spcPts val="0"/>
        </a:spcBef>
        <a:spcAft>
          <a:spcPts val="1200"/>
        </a:spcAft>
        <a:buClr>
          <a:schemeClr val="tx1"/>
        </a:buClr>
        <a:buSzPct val="100000"/>
        <a:buFont typeface=".AppleSystemUIFont" charset="-120"/>
        <a:buChar char="–"/>
        <a:tabLst/>
        <a:defRPr sz="1400">
          <a:solidFill>
            <a:schemeClr val="tx1"/>
          </a:solidFill>
          <a:latin typeface="+mn-lt"/>
          <a:ea typeface="IBM Plex Sans" charset="0"/>
          <a:cs typeface="IBM Plex Sans" charset="0"/>
        </a:defRPr>
      </a:lvl2pPr>
      <a:lvl3pPr marL="342900" indent="-141288" algn="l" rtl="0" eaLnBrk="1" fontAlgn="base" hangingPunct="1">
        <a:lnSpc>
          <a:spcPts val="1600"/>
        </a:lnSpc>
        <a:spcBef>
          <a:spcPts val="0"/>
        </a:spcBef>
        <a:spcAft>
          <a:spcPts val="120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0" indent="-193675" algn="l" rtl="0" eaLnBrk="1" fontAlgn="base" hangingPunct="1">
        <a:lnSpc>
          <a:spcPts val="1600"/>
        </a:lnSpc>
        <a:spcBef>
          <a:spcPts val="0"/>
        </a:spcBef>
        <a:spcAft>
          <a:spcPts val="1200"/>
        </a:spcAft>
        <a:buClr>
          <a:schemeClr val="tx1"/>
        </a:buClr>
        <a:buSzPct val="100000"/>
        <a:buFont typeface=".AppleSystemUIFont" charset="-120"/>
        <a:buChar char="–"/>
        <a:tabLst/>
        <a:defRPr sz="1400" baseline="0">
          <a:solidFill>
            <a:schemeClr val="tx1"/>
          </a:solidFill>
          <a:latin typeface="+mn-lt"/>
          <a:ea typeface="IBM Plex Sans" charset="0"/>
          <a:cs typeface="IBM Plex Sans" charset="0"/>
        </a:defRPr>
      </a:lvl4pPr>
      <a:lvl5pPr marL="803275" indent="-171450" algn="l" rtl="0" eaLnBrk="1" fontAlgn="base" hangingPunct="1">
        <a:lnSpc>
          <a:spcPts val="1600"/>
        </a:lnSpc>
        <a:spcBef>
          <a:spcPts val="0"/>
        </a:spcBef>
        <a:spcAft>
          <a:spcPts val="1200"/>
        </a:spcAft>
        <a:buClr>
          <a:schemeClr val="tx1"/>
        </a:buClr>
        <a:buFont typeface=".AppleSystemUIFont" charset="-120"/>
        <a:buChar char="»"/>
        <a:tabLst/>
        <a:defRPr sz="1400">
          <a:solidFill>
            <a:schemeClr val="tx1"/>
          </a:solidFill>
          <a:latin typeface="+mn-lt"/>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062339"/>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Lst>
  <p:hf hdr="0" dt="0"/>
  <p:txStyles>
    <p:titleStyle>
      <a:lvl1pPr algn="l" rtl="0" eaLnBrk="1" fontAlgn="base" hangingPunct="1">
        <a:lnSpc>
          <a:spcPts val="2800"/>
        </a:lnSpc>
        <a:spcBef>
          <a:spcPct val="0"/>
        </a:spcBef>
        <a:spcAft>
          <a:spcPts val="1800"/>
        </a:spcAft>
        <a:defRPr sz="2400" b="0" i="0">
          <a:solidFill>
            <a:schemeClr val="bg1"/>
          </a:solidFill>
          <a:latin typeface="+mj-lt"/>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1200"/>
        </a:spcAft>
        <a:buClr>
          <a:schemeClr val="tx1"/>
        </a:buClr>
        <a:buSzPct val="90000"/>
        <a:buFont typeface="Wingdings" pitchFamily="2" charset="2"/>
        <a:buNone/>
        <a:defRPr sz="1400">
          <a:solidFill>
            <a:schemeClr val="bg1"/>
          </a:solidFill>
          <a:latin typeface="+mn-lt"/>
          <a:ea typeface="IBM Plex Sans" charset="0"/>
          <a:cs typeface="IBM Plex Sans" charset="0"/>
        </a:defRPr>
      </a:lvl1pPr>
      <a:lvl2pPr marL="171450" indent="-171450" algn="l" rtl="0" eaLnBrk="1" fontAlgn="base" hangingPunct="1">
        <a:lnSpc>
          <a:spcPts val="1600"/>
        </a:lnSpc>
        <a:spcBef>
          <a:spcPts val="0"/>
        </a:spcBef>
        <a:spcAft>
          <a:spcPts val="120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0" indent="-141288" algn="l" rtl="0" eaLnBrk="1" fontAlgn="base" hangingPunct="1">
        <a:lnSpc>
          <a:spcPts val="1600"/>
        </a:lnSpc>
        <a:spcBef>
          <a:spcPts val="0"/>
        </a:spcBef>
        <a:spcAft>
          <a:spcPts val="120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0" indent="-193675" algn="l" rtl="0" eaLnBrk="1" fontAlgn="base" hangingPunct="1">
        <a:lnSpc>
          <a:spcPts val="1600"/>
        </a:lnSpc>
        <a:spcBef>
          <a:spcPts val="0"/>
        </a:spcBef>
        <a:spcAft>
          <a:spcPts val="120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75" indent="-171450" algn="l" rtl="0" eaLnBrk="1" fontAlgn="base" hangingPunct="1">
        <a:lnSpc>
          <a:spcPts val="1600"/>
        </a:lnSpc>
        <a:spcBef>
          <a:spcPts val="0"/>
        </a:spcBef>
        <a:spcAft>
          <a:spcPts val="120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39719678"/>
      </p:ext>
    </p:extLst>
  </p:cSld>
  <p:clrMap bg1="dk1" tx1="lt1" bg2="dk2" tx2="lt2" accent1="accent1" accent2="accent2" accent3="accent3" accent4="accent4" accent5="accent5" accent6="accent6" hlink="hlink" folHlink="folHlink"/>
  <p:sldLayoutIdLst>
    <p:sldLayoutId id="2147484056" r:id="rId1"/>
    <p:sldLayoutId id="2147484058" r:id="rId2"/>
    <p:sldLayoutId id="2147484059" r:id="rId3"/>
    <p:sldLayoutId id="2147484060" r:id="rId4"/>
    <p:sldLayoutId id="2147484061" r:id="rId5"/>
  </p:sldLayoutIdLst>
  <p:hf hdr="0" dt="0"/>
  <p:txStyles>
    <p:titleStyle>
      <a:lvl1pPr algn="l" rtl="0" eaLnBrk="1" fontAlgn="base" hangingPunct="1">
        <a:lnSpc>
          <a:spcPts val="2800"/>
        </a:lnSpc>
        <a:spcBef>
          <a:spcPct val="0"/>
        </a:spcBef>
        <a:spcAft>
          <a:spcPts val="1800"/>
        </a:spcAft>
        <a:defRPr sz="2400" b="0" i="0">
          <a:solidFill>
            <a:schemeClr val="bg1"/>
          </a:solidFill>
          <a:latin typeface="+mj-lt"/>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1200"/>
        </a:spcAft>
        <a:buClr>
          <a:schemeClr val="tx1"/>
        </a:buClr>
        <a:buSzPct val="90000"/>
        <a:buFont typeface="Wingdings" pitchFamily="2" charset="2"/>
        <a:buNone/>
        <a:defRPr sz="1400">
          <a:solidFill>
            <a:schemeClr val="bg1"/>
          </a:solidFill>
          <a:latin typeface="+mn-lt"/>
          <a:ea typeface="IBM Plex Sans" charset="0"/>
          <a:cs typeface="IBM Plex Sans" charset="0"/>
        </a:defRPr>
      </a:lvl1pPr>
      <a:lvl2pPr marL="171450" indent="-171450" algn="l" rtl="0" eaLnBrk="1" fontAlgn="base" hangingPunct="1">
        <a:lnSpc>
          <a:spcPts val="1600"/>
        </a:lnSpc>
        <a:spcBef>
          <a:spcPts val="0"/>
        </a:spcBef>
        <a:spcAft>
          <a:spcPts val="120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0" indent="-141288" algn="l" rtl="0" eaLnBrk="1" fontAlgn="base" hangingPunct="1">
        <a:lnSpc>
          <a:spcPts val="1600"/>
        </a:lnSpc>
        <a:spcBef>
          <a:spcPts val="0"/>
        </a:spcBef>
        <a:spcAft>
          <a:spcPts val="120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0" indent="-193675" algn="l" rtl="0" eaLnBrk="1" fontAlgn="base" hangingPunct="1">
        <a:lnSpc>
          <a:spcPts val="1600"/>
        </a:lnSpc>
        <a:spcBef>
          <a:spcPts val="0"/>
        </a:spcBef>
        <a:spcAft>
          <a:spcPts val="120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75" indent="-171450" algn="l" rtl="0" eaLnBrk="1" fontAlgn="base" hangingPunct="1">
        <a:lnSpc>
          <a:spcPts val="1600"/>
        </a:lnSpc>
        <a:spcBef>
          <a:spcPts val="0"/>
        </a:spcBef>
        <a:spcAft>
          <a:spcPts val="120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hyperlink" Target="mailto:abmanish@in.ibm.com" TargetMode="Externa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6.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57.xml"/><Relationship Id="rId6" Type="http://schemas.openxmlformats.org/officeDocument/2006/relationships/image" Target="../media/image11.tiff"/><Relationship Id="rId5" Type="http://schemas.microsoft.com/office/2007/relationships/hdphoto" Target="../media/hdphoto1.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57.xml"/><Relationship Id="rId5" Type="http://schemas.openxmlformats.org/officeDocument/2006/relationships/image" Target="../media/image14.png"/><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5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6F15-713C-3D4A-A3E6-B4DDE9D2515E}"/>
              </a:ext>
            </a:extLst>
          </p:cNvPr>
          <p:cNvSpPr>
            <a:spLocks noGrp="1"/>
          </p:cNvSpPr>
          <p:nvPr>
            <p:ph type="title"/>
          </p:nvPr>
        </p:nvSpPr>
        <p:spPr/>
        <p:txBody>
          <a:bodyPr/>
          <a:lstStyle/>
          <a:p>
            <a:r>
              <a:rPr lang="en-US" dirty="0"/>
              <a:t>Achieving Trusted AI with IBM Watson </a:t>
            </a:r>
            <a:r>
              <a:rPr lang="en-US" dirty="0" err="1"/>
              <a:t>OpenScale</a:t>
            </a:r>
            <a:br>
              <a:rPr lang="en-US" dirty="0"/>
            </a:br>
            <a:r>
              <a:rPr lang="en-US" dirty="0"/>
              <a:t>—</a:t>
            </a:r>
            <a:br>
              <a:rPr lang="en-US" dirty="0"/>
            </a:br>
            <a:r>
              <a:rPr lang="en-US" sz="1800" dirty="0"/>
              <a:t>Manish Bhide, Ph.D.</a:t>
            </a:r>
            <a:br>
              <a:rPr lang="en-US" sz="1800" dirty="0"/>
            </a:br>
            <a:r>
              <a:rPr lang="en-US" sz="1800" dirty="0"/>
              <a:t>Chief Architect, Trust &amp; Transparency,</a:t>
            </a:r>
            <a:br>
              <a:rPr lang="en-US" sz="1800" dirty="0"/>
            </a:br>
            <a:r>
              <a:rPr lang="en-US" sz="1800" dirty="0"/>
              <a:t>IBM Watson </a:t>
            </a:r>
            <a:r>
              <a:rPr lang="en-US" sz="1800" dirty="0" err="1"/>
              <a:t>OpenScale</a:t>
            </a:r>
            <a:br>
              <a:rPr lang="en-US" sz="1800" dirty="0"/>
            </a:br>
            <a:br>
              <a:rPr lang="en-US" sz="1800" dirty="0"/>
            </a:br>
            <a:r>
              <a:rPr lang="en-US" sz="1800" dirty="0"/>
              <a:t>Twitter: </a:t>
            </a:r>
            <a:r>
              <a:rPr lang="en-US" sz="1800" i="1" dirty="0"/>
              <a:t>@manishbhide1</a:t>
            </a:r>
          </a:p>
        </p:txBody>
      </p:sp>
    </p:spTree>
    <p:extLst>
      <p:ext uri="{BB962C8B-B14F-4D97-AF65-F5344CB8AC3E}">
        <p14:creationId xmlns:p14="http://schemas.microsoft.com/office/powerpoint/2010/main" val="20580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10</a:t>
            </a:fld>
            <a:endParaRPr lang="en-US"/>
          </a:p>
        </p:txBody>
      </p:sp>
      <p:sp>
        <p:nvSpPr>
          <p:cNvPr id="3" name="Footer Placeholder 2"/>
          <p:cNvSpPr>
            <a:spLocks noGrp="1"/>
          </p:cNvSpPr>
          <p:nvPr>
            <p:ph type="ftr" sz="quarter" idx="11"/>
          </p:nvPr>
        </p:nvSpPr>
        <p:spPr/>
        <p:txBody>
          <a:bodyPr/>
          <a:lstStyle/>
          <a:p>
            <a:r>
              <a:rPr lang="de-DE"/>
              <a:t>IBM Cloud / Watson and Cloud Platform / © 2018 IBM Corporation</a:t>
            </a:r>
            <a:endParaRPr lang="en-US" dirty="0"/>
          </a:p>
        </p:txBody>
      </p:sp>
      <p:sp>
        <p:nvSpPr>
          <p:cNvPr id="5" name="Title 1"/>
          <p:cNvSpPr>
            <a:spLocks noGrp="1"/>
          </p:cNvSpPr>
          <p:nvPr>
            <p:ph type="title"/>
          </p:nvPr>
        </p:nvSpPr>
        <p:spPr>
          <a:xfrm>
            <a:off x="163191" y="2304621"/>
            <a:ext cx="8686800" cy="428550"/>
          </a:xfrm>
        </p:spPr>
        <p:txBody>
          <a:bodyPr/>
          <a:lstStyle/>
          <a:p>
            <a:pPr algn="ctr" defTabSz="685766" fontAlgn="base">
              <a:spcAft>
                <a:spcPct val="0"/>
              </a:spcAft>
              <a:defRPr/>
            </a:pPr>
            <a:r>
              <a:rPr lang="en-US" sz="2800" b="1" dirty="0">
                <a:latin typeface="IBM Plex Sans" charset="0"/>
                <a:ea typeface="IBM Plex Sans" charset="0"/>
                <a:cs typeface="IBM Plex Sans" charset="0"/>
              </a:rPr>
              <a:t>Demonstration</a:t>
            </a:r>
            <a:endParaRPr lang="en-US" sz="2000" dirty="0"/>
          </a:p>
        </p:txBody>
      </p:sp>
    </p:spTree>
    <p:extLst>
      <p:ext uri="{BB962C8B-B14F-4D97-AF65-F5344CB8AC3E}">
        <p14:creationId xmlns:p14="http://schemas.microsoft.com/office/powerpoint/2010/main" val="22670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55FE-C227-7B4B-9B33-92F98A478E94}"/>
              </a:ext>
            </a:extLst>
          </p:cNvPr>
          <p:cNvSpPr>
            <a:spLocks noGrp="1"/>
          </p:cNvSpPr>
          <p:nvPr>
            <p:ph type="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F798C841-0056-9349-8344-3C7D30874E0A}"/>
              </a:ext>
            </a:extLst>
          </p:cNvPr>
          <p:cNvSpPr>
            <a:spLocks noGrp="1"/>
          </p:cNvSpPr>
          <p:nvPr>
            <p:ph type="sldNum" sz="quarter" idx="11"/>
          </p:nvPr>
        </p:nvSpPr>
        <p:spPr/>
        <p:txBody>
          <a:bodyPr/>
          <a:lstStyle/>
          <a:p>
            <a:fld id="{59395FB3-9C97-154F-86B2-7E381B951268}" type="slidenum">
              <a:rPr lang="en-US" smtClean="0"/>
              <a:pPr/>
              <a:t>11</a:t>
            </a:fld>
            <a:endParaRPr lang="en-US" dirty="0"/>
          </a:p>
        </p:txBody>
      </p:sp>
      <p:sp>
        <p:nvSpPr>
          <p:cNvPr id="5" name="Text Placeholder 4">
            <a:extLst>
              <a:ext uri="{FF2B5EF4-FFF2-40B4-BE49-F238E27FC236}">
                <a16:creationId xmlns:a16="http://schemas.microsoft.com/office/drawing/2014/main" id="{465FC291-99B6-DD48-8BC2-EAC42D1CEA3D}"/>
              </a:ext>
            </a:extLst>
          </p:cNvPr>
          <p:cNvSpPr>
            <a:spLocks noGrp="1"/>
          </p:cNvSpPr>
          <p:nvPr>
            <p:ph type="body" sz="quarter" idx="13"/>
          </p:nvPr>
        </p:nvSpPr>
        <p:spPr>
          <a:xfrm>
            <a:off x="211574" y="1028501"/>
            <a:ext cx="5428539" cy="3467299"/>
          </a:xfrm>
        </p:spPr>
        <p:txBody>
          <a:bodyPr vert="horz" lIns="0" tIns="0" rIns="0" bIns="0" rtlCol="0" anchor="t">
            <a:noAutofit/>
          </a:bodyPr>
          <a:lstStyle/>
          <a:p>
            <a:pPr>
              <a:lnSpc>
                <a:spcPts val="1200"/>
              </a:lnSpc>
            </a:pPr>
            <a:r>
              <a:rPr lang="en-US" sz="2000" dirty="0"/>
              <a:t>Manish Bhide</a:t>
            </a:r>
            <a:endParaRPr lang="en-US" dirty="0"/>
          </a:p>
          <a:p>
            <a:pPr>
              <a:lnSpc>
                <a:spcPts val="1200"/>
              </a:lnSpc>
            </a:pPr>
            <a:br>
              <a:rPr lang="en-US" sz="2000" dirty="0"/>
            </a:br>
            <a:r>
              <a:rPr lang="en-US" sz="2000" dirty="0"/>
              <a:t>Chief Architect, Trust &amp; Transparency,</a:t>
            </a:r>
            <a:endParaRPr lang="en-US" dirty="0"/>
          </a:p>
          <a:p>
            <a:pPr>
              <a:lnSpc>
                <a:spcPts val="1200"/>
              </a:lnSpc>
            </a:pPr>
            <a:br>
              <a:rPr lang="en-US" sz="2000" dirty="0"/>
            </a:br>
            <a:r>
              <a:rPr lang="en-US" sz="2000" dirty="0"/>
              <a:t>IBM Watson </a:t>
            </a:r>
            <a:r>
              <a:rPr lang="en-US" sz="2000" dirty="0" err="1"/>
              <a:t>OpenScale</a:t>
            </a:r>
            <a:endParaRPr lang="en-US" sz="2000" dirty="0"/>
          </a:p>
          <a:p>
            <a:pPr>
              <a:lnSpc>
                <a:spcPts val="1200"/>
              </a:lnSpc>
            </a:pPr>
            <a:r>
              <a:rPr lang="en-US" sz="2000" dirty="0"/>
              <a:t>—</a:t>
            </a:r>
          </a:p>
          <a:p>
            <a:pPr>
              <a:lnSpc>
                <a:spcPts val="1200"/>
              </a:lnSpc>
            </a:pPr>
            <a:r>
              <a:rPr lang="en-US" sz="2000" dirty="0">
                <a:hlinkClick r:id="rId2"/>
              </a:rPr>
              <a:t>abmanish@in.ibm.com</a:t>
            </a:r>
          </a:p>
          <a:p>
            <a:pPr>
              <a:lnSpc>
                <a:spcPts val="1200"/>
              </a:lnSpc>
            </a:pPr>
            <a:br>
              <a:rPr lang="en-US" sz="2000" dirty="0"/>
            </a:br>
            <a:r>
              <a:rPr lang="en-US" sz="2000" dirty="0"/>
              <a:t>+91-800 80 32 000</a:t>
            </a:r>
            <a:endParaRPr lang="en-US" dirty="0"/>
          </a:p>
          <a:p>
            <a:pPr>
              <a:lnSpc>
                <a:spcPts val="1200"/>
              </a:lnSpc>
            </a:pPr>
            <a:br>
              <a:rPr lang="en-US" sz="2000" dirty="0"/>
            </a:br>
            <a:r>
              <a:rPr lang="en-US" sz="2000" dirty="0"/>
              <a:t>ibm.com</a:t>
            </a:r>
            <a:endParaRPr lang="en-US" dirty="0"/>
          </a:p>
        </p:txBody>
      </p:sp>
    </p:spTree>
    <p:extLst>
      <p:ext uri="{BB962C8B-B14F-4D97-AF65-F5344CB8AC3E}">
        <p14:creationId xmlns:p14="http://schemas.microsoft.com/office/powerpoint/2010/main" val="3246361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D6082B6-38F4-6F4A-A441-AE664FEEC205}"/>
              </a:ext>
            </a:extLst>
          </p:cNvPr>
          <p:cNvSpPr>
            <a:spLocks noGrp="1"/>
          </p:cNvSpPr>
          <p:nvPr>
            <p:ph type="sldNum" sz="quarter" idx="11"/>
          </p:nvPr>
        </p:nvSpPr>
        <p:spPr/>
        <p:txBody>
          <a:bodyPr/>
          <a:lstStyle/>
          <a:p>
            <a:fld id="{59395FB3-9C97-154F-86B2-7E381B951268}" type="slidenum">
              <a:rPr lang="en-US" smtClean="0"/>
              <a:pPr/>
              <a:t>12</a:t>
            </a:fld>
            <a:endParaRPr lang="en-US" dirty="0"/>
          </a:p>
        </p:txBody>
      </p:sp>
    </p:spTree>
    <p:extLst>
      <p:ext uri="{BB962C8B-B14F-4D97-AF65-F5344CB8AC3E}">
        <p14:creationId xmlns:p14="http://schemas.microsoft.com/office/powerpoint/2010/main" val="3101079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a:t>
            </a:fld>
            <a:endParaRPr lang="en-US"/>
          </a:p>
        </p:txBody>
      </p:sp>
      <p:sp>
        <p:nvSpPr>
          <p:cNvPr id="3" name="Footer Placeholder 2"/>
          <p:cNvSpPr>
            <a:spLocks noGrp="1"/>
          </p:cNvSpPr>
          <p:nvPr>
            <p:ph type="ftr" sz="quarter" idx="11"/>
          </p:nvPr>
        </p:nvSpPr>
        <p:spPr/>
        <p:txBody>
          <a:bodyPr/>
          <a:lstStyle/>
          <a:p>
            <a:r>
              <a:rPr lang="en-US"/>
              <a:t>Think 2019 / DOC ID / Month XX, 2019 / © 2019 IBM Corporation</a:t>
            </a:r>
          </a:p>
        </p:txBody>
      </p:sp>
      <p:pic>
        <p:nvPicPr>
          <p:cNvPr id="4" name="Content Placeholder 5">
            <a:extLst>
              <a:ext uri="{FF2B5EF4-FFF2-40B4-BE49-F238E27FC236}">
                <a16:creationId xmlns:a16="http://schemas.microsoft.com/office/drawing/2014/main" id="{CA99B4D1-E135-0C43-A49C-AFE9CBC986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29256" y="441329"/>
            <a:ext cx="4200144" cy="4029456"/>
          </a:xfrm>
          <a:prstGeom prst="rect">
            <a:avLst/>
          </a:prstGeom>
        </p:spPr>
      </p:pic>
    </p:spTree>
    <p:extLst>
      <p:ext uri="{BB962C8B-B14F-4D97-AF65-F5344CB8AC3E}">
        <p14:creationId xmlns:p14="http://schemas.microsoft.com/office/powerpoint/2010/main" val="890073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8520" y="322868"/>
            <a:ext cx="4772119" cy="502444"/>
          </a:xfrm>
        </p:spPr>
        <p:txBody>
          <a:bodyPr/>
          <a:lstStyle/>
          <a:p>
            <a:r>
              <a:rPr lang="en-US" sz="1800" b="1" dirty="0"/>
              <a:t>AI adoption is accelerating…</a:t>
            </a:r>
            <a:br>
              <a:rPr lang="en-US" sz="1800" b="1" dirty="0"/>
            </a:br>
            <a:r>
              <a:rPr lang="en-US" sz="1800" b="1" dirty="0"/>
              <a:t>but there is a unique set of challenges</a:t>
            </a:r>
            <a:endParaRPr lang="en-US" sz="2100" b="1" dirty="0"/>
          </a:p>
        </p:txBody>
      </p:sp>
      <p:sp>
        <p:nvSpPr>
          <p:cNvPr id="5" name="Text Placeholder 4"/>
          <p:cNvSpPr>
            <a:spLocks noGrp="1"/>
          </p:cNvSpPr>
          <p:nvPr>
            <p:ph type="body" sz="quarter" idx="4294967295"/>
          </p:nvPr>
        </p:nvSpPr>
        <p:spPr>
          <a:xfrm>
            <a:off x="348521" y="2019774"/>
            <a:ext cx="2736056" cy="684609"/>
          </a:xfrm>
        </p:spPr>
        <p:txBody>
          <a:bodyPr/>
          <a:lstStyle/>
          <a:p>
            <a:r>
              <a:rPr lang="fi-FI" sz="6000" dirty="0">
                <a:solidFill>
                  <a:schemeClr val="accent1"/>
                </a:solidFill>
                <a:latin typeface="IBM Plex Mono Light" panose="020B0409050203000203" pitchFamily="49" charset="77"/>
              </a:rPr>
              <a:t>94%</a:t>
            </a:r>
          </a:p>
        </p:txBody>
      </p:sp>
      <p:sp>
        <p:nvSpPr>
          <p:cNvPr id="11" name="Text Placeholder 4">
            <a:extLst>
              <a:ext uri="{FF2B5EF4-FFF2-40B4-BE49-F238E27FC236}">
                <a16:creationId xmlns:a16="http://schemas.microsoft.com/office/drawing/2014/main" id="{C8F538AE-735A-E04D-A144-2C6DE58BC4F0}"/>
              </a:ext>
            </a:extLst>
          </p:cNvPr>
          <p:cNvSpPr txBox="1">
            <a:spLocks/>
          </p:cNvSpPr>
          <p:nvPr/>
        </p:nvSpPr>
        <p:spPr>
          <a:xfrm>
            <a:off x="6792491" y="1493925"/>
            <a:ext cx="2522624" cy="641192"/>
          </a:xfrm>
          <a:prstGeom prst="rect">
            <a:avLst/>
          </a:prstGeom>
        </p:spPr>
        <p:txBody>
          <a:bodyPr vert="horz" lIns="0" tIns="0" rIns="0" bIns="0" rtlCol="0">
            <a:noAutofit/>
          </a:bodyPr>
          <a:lstStyle>
            <a:lvl1pPr marL="0" indent="0" algn="l" defTabSz="609585" rtl="0" eaLnBrk="1" latinLnBrk="0" hangingPunct="1">
              <a:lnSpc>
                <a:spcPct val="90000"/>
              </a:lnSpc>
              <a:spcBef>
                <a:spcPts val="0"/>
              </a:spcBef>
              <a:buFont typeface="Arial"/>
              <a:buNone/>
              <a:defRPr sz="12800" b="1" kern="1200" baseline="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lvl="0">
              <a:defRPr/>
            </a:pPr>
            <a:r>
              <a:rPr lang="fi-FI" sz="5400" b="0" dirty="0">
                <a:solidFill>
                  <a:schemeClr val="accent1"/>
                </a:solidFill>
                <a:latin typeface="IBM Plex Mono Light" panose="020B0409050203000203" pitchFamily="49" charset="77"/>
              </a:rPr>
              <a:t>1</a:t>
            </a:r>
            <a:r>
              <a:rPr lang="fi-FI" sz="1050" b="0" dirty="0">
                <a:solidFill>
                  <a:schemeClr val="accent1"/>
                </a:solidFill>
                <a:latin typeface="IBM Plex Mono Light" panose="020B0409050203000203" pitchFamily="49" charset="77"/>
              </a:rPr>
              <a:t> </a:t>
            </a:r>
            <a:r>
              <a:rPr lang="fi-FI" sz="5400" b="0" dirty="0">
                <a:solidFill>
                  <a:schemeClr val="accent1"/>
                </a:solidFill>
                <a:latin typeface="IBM Plex Mono Light" panose="020B0409050203000203" pitchFamily="49" charset="77"/>
              </a:rPr>
              <a:t>in</a:t>
            </a:r>
            <a:r>
              <a:rPr lang="fi-FI" sz="1050" b="0" dirty="0">
                <a:solidFill>
                  <a:schemeClr val="accent1"/>
                </a:solidFill>
                <a:latin typeface="IBM Plex Mono Light" panose="020B0409050203000203" pitchFamily="49" charset="77"/>
              </a:rPr>
              <a:t> </a:t>
            </a:r>
            <a:r>
              <a:rPr lang="fi-FI" sz="5400" b="0" dirty="0">
                <a:solidFill>
                  <a:schemeClr val="accent1"/>
                </a:solidFill>
                <a:latin typeface="IBM Plex Mono Light" panose="020B0409050203000203" pitchFamily="49" charset="77"/>
              </a:rPr>
              <a:t>20</a:t>
            </a:r>
          </a:p>
        </p:txBody>
      </p:sp>
      <p:sp>
        <p:nvSpPr>
          <p:cNvPr id="13" name="Text Placeholder 4">
            <a:extLst>
              <a:ext uri="{FF2B5EF4-FFF2-40B4-BE49-F238E27FC236}">
                <a16:creationId xmlns:a16="http://schemas.microsoft.com/office/drawing/2014/main" id="{C338D045-4C89-EC4D-B96A-2A2EF95A67E3}"/>
              </a:ext>
            </a:extLst>
          </p:cNvPr>
          <p:cNvSpPr txBox="1">
            <a:spLocks/>
          </p:cNvSpPr>
          <p:nvPr/>
        </p:nvSpPr>
        <p:spPr>
          <a:xfrm>
            <a:off x="4630040" y="1493925"/>
            <a:ext cx="1432322" cy="641193"/>
          </a:xfrm>
          <a:prstGeom prst="rect">
            <a:avLst/>
          </a:prstGeom>
        </p:spPr>
        <p:txBody>
          <a:bodyPr vert="horz" lIns="0" tIns="0" rIns="0" bIns="0" rtlCol="0">
            <a:noAutofit/>
          </a:bodyPr>
          <a:lstStyle>
            <a:lvl1pPr marL="0" indent="0" algn="l" defTabSz="609585" rtl="0" eaLnBrk="1" latinLnBrk="0" hangingPunct="1">
              <a:lnSpc>
                <a:spcPct val="90000"/>
              </a:lnSpc>
              <a:spcBef>
                <a:spcPts val="0"/>
              </a:spcBef>
              <a:buFont typeface="Arial"/>
              <a:buNone/>
              <a:defRPr sz="12800" b="1" kern="1200" baseline="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defRPr/>
            </a:pPr>
            <a:r>
              <a:rPr lang="fi-FI" sz="5625" b="0" dirty="0">
                <a:solidFill>
                  <a:schemeClr val="accent1"/>
                </a:solidFill>
                <a:latin typeface="IBM Plex Mono Light" panose="020B0409050203000203" pitchFamily="49" charset="77"/>
              </a:rPr>
              <a:t>63%</a:t>
            </a:r>
          </a:p>
        </p:txBody>
      </p:sp>
      <p:sp>
        <p:nvSpPr>
          <p:cNvPr id="15" name="Text Placeholder 4">
            <a:extLst>
              <a:ext uri="{FF2B5EF4-FFF2-40B4-BE49-F238E27FC236}">
                <a16:creationId xmlns:a16="http://schemas.microsoft.com/office/drawing/2014/main" id="{863B443D-6498-BC4E-973E-2F3731DD7302}"/>
              </a:ext>
            </a:extLst>
          </p:cNvPr>
          <p:cNvSpPr txBox="1">
            <a:spLocks/>
          </p:cNvSpPr>
          <p:nvPr/>
        </p:nvSpPr>
        <p:spPr>
          <a:xfrm>
            <a:off x="2572261" y="1493925"/>
            <a:ext cx="1801499" cy="778028"/>
          </a:xfrm>
          <a:prstGeom prst="rect">
            <a:avLst/>
          </a:prstGeom>
        </p:spPr>
        <p:txBody>
          <a:bodyPr vert="horz" lIns="0" tIns="0" rIns="0" bIns="0" rtlCol="0">
            <a:noAutofit/>
          </a:bodyPr>
          <a:lstStyle>
            <a:lvl1pPr marL="0" indent="0" algn="l" defTabSz="609585" rtl="0" eaLnBrk="1" latinLnBrk="0" hangingPunct="1">
              <a:lnSpc>
                <a:spcPct val="90000"/>
              </a:lnSpc>
              <a:spcBef>
                <a:spcPts val="0"/>
              </a:spcBef>
              <a:buFont typeface="Arial"/>
              <a:buNone/>
              <a:defRPr sz="12800" b="1" kern="1200" baseline="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defRPr/>
            </a:pPr>
            <a:r>
              <a:rPr lang="fi-FI" sz="5625" b="0" dirty="0">
                <a:solidFill>
                  <a:schemeClr val="accent1"/>
                </a:solidFill>
                <a:latin typeface="IBM Plex Mono Light" panose="020B0409050203000203" pitchFamily="49" charset="77"/>
              </a:rPr>
              <a:t>60%</a:t>
            </a:r>
          </a:p>
        </p:txBody>
      </p:sp>
      <p:sp>
        <p:nvSpPr>
          <p:cNvPr id="17" name="TextBox 16">
            <a:extLst>
              <a:ext uri="{FF2B5EF4-FFF2-40B4-BE49-F238E27FC236}">
                <a16:creationId xmlns:a16="http://schemas.microsoft.com/office/drawing/2014/main" id="{387E6CF2-C9B5-A949-A6D6-675B17D8D4E9}"/>
              </a:ext>
            </a:extLst>
          </p:cNvPr>
          <p:cNvSpPr txBox="1"/>
          <p:nvPr/>
        </p:nvSpPr>
        <p:spPr>
          <a:xfrm>
            <a:off x="343557" y="2237480"/>
            <a:ext cx="1834070" cy="623246"/>
          </a:xfrm>
          <a:prstGeom prst="rect">
            <a:avLst/>
          </a:prstGeom>
          <a:noFill/>
          <a:ln>
            <a:noFill/>
          </a:ln>
        </p:spPr>
        <p:txBody>
          <a:bodyPr wrap="square" lIns="68576" tIns="34289" rIns="68576" bIns="34289" rtlCol="0">
            <a:spAutoFit/>
          </a:bodyPr>
          <a:lstStyle/>
          <a:p>
            <a:pPr>
              <a:spcBef>
                <a:spcPts val="900"/>
              </a:spcBef>
              <a:defRPr/>
            </a:pPr>
            <a:r>
              <a:rPr lang="en-US" sz="1200" dirty="0">
                <a:solidFill>
                  <a:srgbClr val="FFFFFF"/>
                </a:solidFill>
                <a:latin typeface="IBM Plex Sans" panose="020B0503050203000203" pitchFamily="34" charset="77"/>
                <a:sym typeface="Helvetica Light"/>
              </a:rPr>
              <a:t>of companies believe </a:t>
            </a:r>
            <a:r>
              <a:rPr lang="en-US" sz="1200" b="1" dirty="0">
                <a:solidFill>
                  <a:srgbClr val="FFFFFF"/>
                </a:solidFill>
                <a:latin typeface="IBM Plex Sans" panose="020B0503050203000203" pitchFamily="34" charset="77"/>
                <a:sym typeface="Helvetica Light"/>
              </a:rPr>
              <a:t>AI</a:t>
            </a:r>
            <a:r>
              <a:rPr lang="en-US" sz="1200" dirty="0">
                <a:solidFill>
                  <a:srgbClr val="FFFFFF"/>
                </a:solidFill>
                <a:latin typeface="IBM Plex Sans" panose="020B0503050203000203" pitchFamily="34" charset="77"/>
                <a:sym typeface="Helvetica Light"/>
              </a:rPr>
              <a:t> is </a:t>
            </a:r>
            <a:r>
              <a:rPr lang="en-US" sz="1200" b="1" dirty="0">
                <a:solidFill>
                  <a:srgbClr val="FFFFFF"/>
                </a:solidFill>
                <a:latin typeface="IBM Plex Sans" panose="020B0503050203000203" pitchFamily="34" charset="77"/>
                <a:sym typeface="Helvetica Light"/>
              </a:rPr>
              <a:t>key</a:t>
            </a:r>
            <a:r>
              <a:rPr lang="en-US" sz="1200" dirty="0">
                <a:solidFill>
                  <a:srgbClr val="FFFFFF"/>
                </a:solidFill>
                <a:latin typeface="IBM Plex Sans" panose="020B0503050203000203" pitchFamily="34" charset="77"/>
                <a:sym typeface="Helvetica Light"/>
              </a:rPr>
              <a:t> to competitive advantage</a:t>
            </a:r>
          </a:p>
        </p:txBody>
      </p:sp>
      <p:sp>
        <p:nvSpPr>
          <p:cNvPr id="18" name="TextBox 17">
            <a:extLst>
              <a:ext uri="{FF2B5EF4-FFF2-40B4-BE49-F238E27FC236}">
                <a16:creationId xmlns:a16="http://schemas.microsoft.com/office/drawing/2014/main" id="{387E6CF2-C9B5-A949-A6D6-675B17D8D4E9}"/>
              </a:ext>
            </a:extLst>
          </p:cNvPr>
          <p:cNvSpPr txBox="1"/>
          <p:nvPr/>
        </p:nvSpPr>
        <p:spPr>
          <a:xfrm>
            <a:off x="2511773" y="2233489"/>
            <a:ext cx="1992801" cy="623246"/>
          </a:xfrm>
          <a:prstGeom prst="rect">
            <a:avLst/>
          </a:prstGeom>
          <a:noFill/>
          <a:ln>
            <a:noFill/>
          </a:ln>
        </p:spPr>
        <p:txBody>
          <a:bodyPr wrap="square" lIns="68576" tIns="34289" rIns="68576" bIns="34289" rtlCol="0">
            <a:spAutoFit/>
          </a:bodyPr>
          <a:lstStyle/>
          <a:p>
            <a:pPr>
              <a:spcBef>
                <a:spcPts val="900"/>
              </a:spcBef>
              <a:defRPr/>
            </a:pPr>
            <a:r>
              <a:rPr lang="en-US" sz="1200" dirty="0">
                <a:solidFill>
                  <a:srgbClr val="FFFFFF"/>
                </a:solidFill>
                <a:latin typeface="IBM Plex Sans" panose="020B0503050203000203" pitchFamily="34" charset="77"/>
                <a:sym typeface="Helvetica Light"/>
              </a:rPr>
              <a:t>see </a:t>
            </a:r>
            <a:r>
              <a:rPr lang="en-US" sz="1200" b="1" dirty="0">
                <a:solidFill>
                  <a:srgbClr val="FFFFFF"/>
                </a:solidFill>
                <a:latin typeface="IBM Plex Sans" panose="020B0503050203000203" pitchFamily="34" charset="77"/>
                <a:sym typeface="Helvetica Light"/>
              </a:rPr>
              <a:t>regulatory</a:t>
            </a:r>
            <a:r>
              <a:rPr lang="en-US" sz="1200" dirty="0">
                <a:solidFill>
                  <a:srgbClr val="FFFFFF"/>
                </a:solidFill>
                <a:latin typeface="IBM Plex Sans" panose="020B0503050203000203" pitchFamily="34" charset="77"/>
                <a:sym typeface="Helvetica Light"/>
              </a:rPr>
              <a:t> </a:t>
            </a:r>
            <a:r>
              <a:rPr lang="en-US" sz="1200" b="1" dirty="0">
                <a:solidFill>
                  <a:srgbClr val="FFFFFF"/>
                </a:solidFill>
                <a:latin typeface="IBM Plex Sans" panose="020B0503050203000203" pitchFamily="34" charset="77"/>
                <a:sym typeface="Helvetica Light"/>
              </a:rPr>
              <a:t>constraints</a:t>
            </a:r>
            <a:r>
              <a:rPr lang="en-US" sz="1200" dirty="0">
                <a:solidFill>
                  <a:srgbClr val="FFFFFF"/>
                </a:solidFill>
                <a:latin typeface="IBM Plex Sans" panose="020B0503050203000203" pitchFamily="34" charset="77"/>
                <a:sym typeface="Helvetica Light"/>
              </a:rPr>
              <a:t> as a barrier to implementing AI.</a:t>
            </a:r>
          </a:p>
        </p:txBody>
      </p:sp>
      <p:sp>
        <p:nvSpPr>
          <p:cNvPr id="19" name="TextBox 18">
            <a:extLst>
              <a:ext uri="{FF2B5EF4-FFF2-40B4-BE49-F238E27FC236}">
                <a16:creationId xmlns:a16="http://schemas.microsoft.com/office/drawing/2014/main" id="{387E6CF2-C9B5-A949-A6D6-675B17D8D4E9}"/>
              </a:ext>
            </a:extLst>
          </p:cNvPr>
          <p:cNvSpPr txBox="1"/>
          <p:nvPr/>
        </p:nvSpPr>
        <p:spPr>
          <a:xfrm>
            <a:off x="4607199" y="2232534"/>
            <a:ext cx="2234259" cy="623246"/>
          </a:xfrm>
          <a:prstGeom prst="rect">
            <a:avLst/>
          </a:prstGeom>
          <a:noFill/>
          <a:ln>
            <a:noFill/>
          </a:ln>
        </p:spPr>
        <p:txBody>
          <a:bodyPr wrap="square" lIns="68576" tIns="34289" rIns="68576" bIns="34289" rtlCol="0">
            <a:spAutoFit/>
          </a:bodyPr>
          <a:lstStyle/>
          <a:p>
            <a:pPr>
              <a:spcBef>
                <a:spcPts val="900"/>
              </a:spcBef>
              <a:defRPr/>
            </a:pPr>
            <a:r>
              <a:rPr lang="en-US" sz="1200" dirty="0">
                <a:solidFill>
                  <a:srgbClr val="FFFFFF"/>
                </a:solidFill>
                <a:latin typeface="IBM Plex Sans" panose="020B0503050203000203" pitchFamily="34" charset="77"/>
                <a:sym typeface="Helvetica Light"/>
              </a:rPr>
              <a:t>cite </a:t>
            </a:r>
            <a:r>
              <a:rPr lang="en-US" sz="1200" b="1" dirty="0">
                <a:solidFill>
                  <a:srgbClr val="FFFFFF"/>
                </a:solidFill>
                <a:latin typeface="IBM Plex Sans" panose="020B0503050203000203" pitchFamily="34" charset="77"/>
                <a:sym typeface="Helvetica Light"/>
              </a:rPr>
              <a:t>availability of technical skills </a:t>
            </a:r>
            <a:r>
              <a:rPr lang="en-US" sz="1200" dirty="0">
                <a:solidFill>
                  <a:srgbClr val="FFFFFF"/>
                </a:solidFill>
                <a:latin typeface="IBM Plex Sans" panose="020B0503050203000203" pitchFamily="34" charset="77"/>
                <a:sym typeface="Helvetica Light"/>
              </a:rPr>
              <a:t>as a challenge to implementation.</a:t>
            </a:r>
          </a:p>
        </p:txBody>
      </p:sp>
      <p:sp>
        <p:nvSpPr>
          <p:cNvPr id="20" name="TextBox 19">
            <a:extLst>
              <a:ext uri="{FF2B5EF4-FFF2-40B4-BE49-F238E27FC236}">
                <a16:creationId xmlns:a16="http://schemas.microsoft.com/office/drawing/2014/main" id="{387E6CF2-C9B5-A949-A6D6-675B17D8D4E9}"/>
              </a:ext>
            </a:extLst>
          </p:cNvPr>
          <p:cNvSpPr txBox="1"/>
          <p:nvPr/>
        </p:nvSpPr>
        <p:spPr>
          <a:xfrm>
            <a:off x="6909741" y="2232534"/>
            <a:ext cx="2234259" cy="623246"/>
          </a:xfrm>
          <a:prstGeom prst="rect">
            <a:avLst/>
          </a:prstGeom>
          <a:noFill/>
          <a:ln>
            <a:noFill/>
          </a:ln>
        </p:spPr>
        <p:txBody>
          <a:bodyPr wrap="square" lIns="68576" tIns="34289" rIns="68576" bIns="34289" rtlCol="0">
            <a:spAutoFit/>
          </a:bodyPr>
          <a:lstStyle/>
          <a:p>
            <a:pPr>
              <a:spcBef>
                <a:spcPts val="900"/>
              </a:spcBef>
              <a:defRPr/>
            </a:pPr>
            <a:r>
              <a:rPr lang="en-US" sz="1200" dirty="0">
                <a:solidFill>
                  <a:srgbClr val="FFFFFF"/>
                </a:solidFill>
                <a:latin typeface="IBM Plex Sans" panose="020B0503050203000203" pitchFamily="34" charset="77"/>
                <a:sym typeface="Helvetica Light"/>
              </a:rPr>
              <a:t>companies has </a:t>
            </a:r>
            <a:r>
              <a:rPr lang="en-US" sz="1200" b="1" dirty="0">
                <a:solidFill>
                  <a:srgbClr val="FFFFFF"/>
                </a:solidFill>
                <a:latin typeface="IBM Plex Sans" panose="020B0503050203000203" pitchFamily="34" charset="77"/>
                <a:sym typeface="Helvetica Light"/>
              </a:rPr>
              <a:t>extensively</a:t>
            </a:r>
            <a:r>
              <a:rPr lang="en-US" sz="1200" dirty="0">
                <a:solidFill>
                  <a:srgbClr val="FFFFFF"/>
                </a:solidFill>
                <a:latin typeface="IBM Plex Sans" panose="020B0503050203000203" pitchFamily="34" charset="77"/>
                <a:sym typeface="Helvetica Light"/>
              </a:rPr>
              <a:t> </a:t>
            </a:r>
            <a:r>
              <a:rPr lang="en-US" sz="1200" b="1" dirty="0">
                <a:solidFill>
                  <a:srgbClr val="FFFFFF"/>
                </a:solidFill>
                <a:latin typeface="IBM Plex Sans" panose="020B0503050203000203" pitchFamily="34" charset="77"/>
                <a:sym typeface="Helvetica Light"/>
              </a:rPr>
              <a:t>incorporated AI </a:t>
            </a:r>
            <a:r>
              <a:rPr lang="en-US" sz="1200" dirty="0">
                <a:solidFill>
                  <a:srgbClr val="FFFFFF"/>
                </a:solidFill>
                <a:latin typeface="IBM Plex Sans" panose="020B0503050203000203" pitchFamily="34" charset="77"/>
                <a:sym typeface="Helvetica Light"/>
              </a:rPr>
              <a:t>in offerings or processes.</a:t>
            </a:r>
          </a:p>
        </p:txBody>
      </p:sp>
      <p:sp>
        <p:nvSpPr>
          <p:cNvPr id="21" name="TextBox 20">
            <a:extLst>
              <a:ext uri="{FF2B5EF4-FFF2-40B4-BE49-F238E27FC236}">
                <a16:creationId xmlns:a16="http://schemas.microsoft.com/office/drawing/2014/main" id="{387E6CF2-C9B5-A949-A6D6-675B17D8D4E9}"/>
              </a:ext>
            </a:extLst>
          </p:cNvPr>
          <p:cNvSpPr txBox="1"/>
          <p:nvPr/>
        </p:nvSpPr>
        <p:spPr>
          <a:xfrm>
            <a:off x="343557" y="3804928"/>
            <a:ext cx="1834070" cy="253914"/>
          </a:xfrm>
          <a:prstGeom prst="rect">
            <a:avLst/>
          </a:prstGeom>
          <a:noFill/>
          <a:ln>
            <a:noFill/>
          </a:ln>
        </p:spPr>
        <p:txBody>
          <a:bodyPr wrap="square" lIns="68576" tIns="34289" rIns="68576" bIns="34289" rtlCol="0">
            <a:spAutoFit/>
          </a:bodyPr>
          <a:lstStyle/>
          <a:p>
            <a:pPr>
              <a:spcBef>
                <a:spcPts val="900"/>
              </a:spcBef>
              <a:defRPr/>
            </a:pPr>
            <a:r>
              <a:rPr lang="en-US" sz="1200" dirty="0">
                <a:solidFill>
                  <a:srgbClr val="FFFFFF"/>
                </a:solidFill>
                <a:latin typeface="IBM Plex Sans" panose="020B0503050203000203" pitchFamily="34" charset="77"/>
                <a:sym typeface="Helvetica Light"/>
              </a:rPr>
              <a:t>- IDC</a:t>
            </a:r>
          </a:p>
        </p:txBody>
      </p:sp>
      <p:sp>
        <p:nvSpPr>
          <p:cNvPr id="22" name="TextBox 21">
            <a:extLst>
              <a:ext uri="{FF2B5EF4-FFF2-40B4-BE49-F238E27FC236}">
                <a16:creationId xmlns:a16="http://schemas.microsoft.com/office/drawing/2014/main" id="{387E6CF2-C9B5-A949-A6D6-675B17D8D4E9}"/>
              </a:ext>
            </a:extLst>
          </p:cNvPr>
          <p:cNvSpPr txBox="1"/>
          <p:nvPr/>
        </p:nvSpPr>
        <p:spPr>
          <a:xfrm>
            <a:off x="2511773" y="3804928"/>
            <a:ext cx="1834070" cy="253914"/>
          </a:xfrm>
          <a:prstGeom prst="rect">
            <a:avLst/>
          </a:prstGeom>
          <a:noFill/>
          <a:ln>
            <a:noFill/>
          </a:ln>
        </p:spPr>
        <p:txBody>
          <a:bodyPr wrap="square" lIns="68576" tIns="34289" rIns="68576" bIns="34289" rtlCol="0">
            <a:spAutoFit/>
          </a:bodyPr>
          <a:lstStyle/>
          <a:p>
            <a:pPr>
              <a:spcBef>
                <a:spcPts val="900"/>
              </a:spcBef>
              <a:defRPr/>
            </a:pPr>
            <a:r>
              <a:rPr lang="en-US" sz="1200" dirty="0">
                <a:solidFill>
                  <a:srgbClr val="FFFFFF"/>
                </a:solidFill>
                <a:latin typeface="IBM Plex Sans" panose="020B0503050203000203" pitchFamily="34" charset="77"/>
                <a:sym typeface="Helvetica Light"/>
              </a:rPr>
              <a:t>- IBM IBV AI 2018</a:t>
            </a:r>
          </a:p>
        </p:txBody>
      </p:sp>
      <p:sp>
        <p:nvSpPr>
          <p:cNvPr id="23" name="TextBox 22">
            <a:extLst>
              <a:ext uri="{FF2B5EF4-FFF2-40B4-BE49-F238E27FC236}">
                <a16:creationId xmlns:a16="http://schemas.microsoft.com/office/drawing/2014/main" id="{387E6CF2-C9B5-A949-A6D6-675B17D8D4E9}"/>
              </a:ext>
            </a:extLst>
          </p:cNvPr>
          <p:cNvSpPr txBox="1"/>
          <p:nvPr/>
        </p:nvSpPr>
        <p:spPr>
          <a:xfrm>
            <a:off x="4607199" y="3804928"/>
            <a:ext cx="1834070" cy="253914"/>
          </a:xfrm>
          <a:prstGeom prst="rect">
            <a:avLst/>
          </a:prstGeom>
          <a:noFill/>
          <a:ln>
            <a:noFill/>
          </a:ln>
        </p:spPr>
        <p:txBody>
          <a:bodyPr wrap="square" lIns="68576" tIns="34289" rIns="68576" bIns="34289" rtlCol="0">
            <a:spAutoFit/>
          </a:bodyPr>
          <a:lstStyle/>
          <a:p>
            <a:pPr>
              <a:spcBef>
                <a:spcPts val="900"/>
              </a:spcBef>
              <a:defRPr/>
            </a:pPr>
            <a:r>
              <a:rPr lang="en-US" sz="1200">
                <a:solidFill>
                  <a:srgbClr val="FFFFFF"/>
                </a:solidFill>
                <a:latin typeface="IBM Plex Sans" panose="020B0503050203000203" pitchFamily="34" charset="77"/>
                <a:sym typeface="Helvetica Light"/>
              </a:rPr>
              <a:t>- IBM IBV AI 2018</a:t>
            </a:r>
            <a:endParaRPr lang="en-US" sz="1200" dirty="0">
              <a:solidFill>
                <a:srgbClr val="FFFFFF"/>
              </a:solidFill>
              <a:latin typeface="IBM Plex Sans" panose="020B0503050203000203" pitchFamily="34" charset="77"/>
              <a:sym typeface="Helvetica Light"/>
            </a:endParaRPr>
          </a:p>
        </p:txBody>
      </p:sp>
      <p:sp>
        <p:nvSpPr>
          <p:cNvPr id="24" name="TextBox 23">
            <a:extLst>
              <a:ext uri="{FF2B5EF4-FFF2-40B4-BE49-F238E27FC236}">
                <a16:creationId xmlns:a16="http://schemas.microsoft.com/office/drawing/2014/main" id="{387E6CF2-C9B5-A949-A6D6-675B17D8D4E9}"/>
              </a:ext>
            </a:extLst>
          </p:cNvPr>
          <p:cNvSpPr txBox="1"/>
          <p:nvPr/>
        </p:nvSpPr>
        <p:spPr>
          <a:xfrm>
            <a:off x="6909741" y="3804928"/>
            <a:ext cx="1834070" cy="438580"/>
          </a:xfrm>
          <a:prstGeom prst="rect">
            <a:avLst/>
          </a:prstGeom>
          <a:noFill/>
          <a:ln>
            <a:noFill/>
          </a:ln>
        </p:spPr>
        <p:txBody>
          <a:bodyPr wrap="square" lIns="68576" tIns="34289" rIns="68576" bIns="34289" rtlCol="0">
            <a:spAutoFit/>
          </a:bodyPr>
          <a:lstStyle/>
          <a:p>
            <a:pPr>
              <a:spcBef>
                <a:spcPts val="900"/>
              </a:spcBef>
              <a:defRPr/>
            </a:pPr>
            <a:r>
              <a:rPr lang="en-US" sz="1200" dirty="0">
                <a:solidFill>
                  <a:srgbClr val="FFFFFF"/>
                </a:solidFill>
                <a:latin typeface="IBM Plex Sans" panose="020B0503050203000203" pitchFamily="34" charset="77"/>
                <a:sym typeface="Helvetica Light"/>
              </a:rPr>
              <a:t>- MIT Sloan Management Review</a:t>
            </a:r>
          </a:p>
        </p:txBody>
      </p:sp>
    </p:spTree>
    <p:extLst>
      <p:ext uri="{BB962C8B-B14F-4D97-AF65-F5344CB8AC3E}">
        <p14:creationId xmlns:p14="http://schemas.microsoft.com/office/powerpoint/2010/main" val="1048620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rot="10800000">
            <a:off x="1294621" y="3476556"/>
            <a:ext cx="3429156" cy="8298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 name="Rectangle 22"/>
          <p:cNvSpPr/>
          <p:nvPr/>
        </p:nvSpPr>
        <p:spPr>
          <a:xfrm flipH="1">
            <a:off x="1422898" y="1912597"/>
            <a:ext cx="7721105" cy="103875"/>
          </a:xfrm>
          <a:prstGeom prst="rect">
            <a:avLst/>
          </a:prstGeom>
          <a:gradFill flip="none" rotWithShape="1">
            <a:gsLst>
              <a:gs pos="0">
                <a:srgbClr val="0F6FFF"/>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098" rtlCol="0" anchor="t">
            <a:spAutoFit/>
          </a:bodyPr>
          <a:lstStyle/>
          <a:p>
            <a:pPr defTabSz="385727" hangingPunct="0">
              <a:defRPr/>
            </a:pPr>
            <a:endParaRPr lang="en-US" sz="675" kern="0">
              <a:solidFill>
                <a:srgbClr val="000000"/>
              </a:solidFill>
              <a:latin typeface="IBM Plex Sans"/>
              <a:ea typeface="IBM Plex Sans"/>
              <a:cs typeface="IBM Plex Sans"/>
              <a:sym typeface="IBM Plex Sans"/>
            </a:endParaRPr>
          </a:p>
        </p:txBody>
      </p:sp>
      <p:sp>
        <p:nvSpPr>
          <p:cNvPr id="37" name="Rectangle 36"/>
          <p:cNvSpPr/>
          <p:nvPr/>
        </p:nvSpPr>
        <p:spPr>
          <a:xfrm flipH="1">
            <a:off x="1100761" y="2431345"/>
            <a:ext cx="7933172" cy="103875"/>
          </a:xfrm>
          <a:prstGeom prst="rect">
            <a:avLst/>
          </a:prstGeom>
          <a:gradFill flip="none" rotWithShape="1">
            <a:gsLst>
              <a:gs pos="0">
                <a:srgbClr val="0F6FFF"/>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098" rtlCol="0" anchor="t">
            <a:spAutoFit/>
          </a:bodyPr>
          <a:lstStyle/>
          <a:p>
            <a:pPr defTabSz="385727" hangingPunct="0">
              <a:defRPr/>
            </a:pPr>
            <a:endParaRPr lang="en-US" sz="675" kern="0">
              <a:solidFill>
                <a:srgbClr val="000000"/>
              </a:solidFill>
              <a:latin typeface="IBM Plex Sans"/>
              <a:ea typeface="IBM Plex Sans"/>
              <a:cs typeface="IBM Plex Sans"/>
              <a:sym typeface="IBM Plex Sans"/>
            </a:endParaRPr>
          </a:p>
        </p:txBody>
      </p:sp>
      <p:sp>
        <p:nvSpPr>
          <p:cNvPr id="38" name="Rectangle 37"/>
          <p:cNvSpPr/>
          <p:nvPr/>
        </p:nvSpPr>
        <p:spPr>
          <a:xfrm flipH="1">
            <a:off x="815292" y="2961538"/>
            <a:ext cx="7617508" cy="103875"/>
          </a:xfrm>
          <a:prstGeom prst="rect">
            <a:avLst/>
          </a:prstGeom>
          <a:gradFill flip="none" rotWithShape="1">
            <a:gsLst>
              <a:gs pos="0">
                <a:srgbClr val="0F6FFF"/>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098" rtlCol="0" anchor="t">
            <a:spAutoFit/>
          </a:bodyPr>
          <a:lstStyle/>
          <a:p>
            <a:pPr defTabSz="385727" hangingPunct="0">
              <a:defRPr/>
            </a:pPr>
            <a:endParaRPr lang="en-US" sz="675" kern="0">
              <a:solidFill>
                <a:srgbClr val="000000"/>
              </a:solidFill>
              <a:latin typeface="IBM Plex Sans"/>
              <a:ea typeface="IBM Plex Sans"/>
              <a:cs typeface="IBM Plex Sans"/>
              <a:sym typeface="IBM Plex Sans"/>
            </a:endParaRPr>
          </a:p>
        </p:txBody>
      </p:sp>
      <p:sp>
        <p:nvSpPr>
          <p:cNvPr id="39" name="Rectangle 38"/>
          <p:cNvSpPr/>
          <p:nvPr/>
        </p:nvSpPr>
        <p:spPr>
          <a:xfrm flipH="1">
            <a:off x="489837" y="3480847"/>
            <a:ext cx="8544094" cy="103875"/>
          </a:xfrm>
          <a:prstGeom prst="rect">
            <a:avLst/>
          </a:prstGeom>
          <a:gradFill flip="none" rotWithShape="1">
            <a:gsLst>
              <a:gs pos="0">
                <a:srgbClr val="0F6FFF"/>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098" rtlCol="0" anchor="t">
            <a:spAutoFit/>
          </a:bodyPr>
          <a:lstStyle/>
          <a:p>
            <a:pPr defTabSz="385727" hangingPunct="0">
              <a:defRPr/>
            </a:pPr>
            <a:endParaRPr lang="en-US" sz="675" kern="0">
              <a:solidFill>
                <a:srgbClr val="000000"/>
              </a:solidFill>
              <a:latin typeface="IBM Plex Sans"/>
              <a:ea typeface="IBM Plex Sans"/>
              <a:cs typeface="IBM Plex Sans"/>
              <a:sym typeface="IBM Plex Sans"/>
            </a:endParaRPr>
          </a:p>
        </p:txBody>
      </p:sp>
      <p:pic>
        <p:nvPicPr>
          <p:cNvPr id="31" name="Picture 30"/>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flipH="1">
            <a:off x="2486634" y="4048915"/>
            <a:ext cx="871654" cy="46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000000"/>
                </a:solidFill>
                <a:round/>
                <a:headEnd/>
                <a:tailEnd/>
              </a14:hiddenLine>
            </a:ext>
          </a:extLst>
        </p:spPr>
      </p:pic>
      <p:sp>
        <p:nvSpPr>
          <p:cNvPr id="19" name="TextBox 18"/>
          <p:cNvSpPr txBox="1"/>
          <p:nvPr/>
        </p:nvSpPr>
        <p:spPr>
          <a:xfrm>
            <a:off x="584598" y="3456140"/>
            <a:ext cx="2860390" cy="346247"/>
          </a:xfrm>
          <a:prstGeom prst="rect">
            <a:avLst/>
          </a:prstGeom>
          <a:noFill/>
        </p:spPr>
        <p:txBody>
          <a:bodyPr wrap="none" lIns="68576" tIns="34289" rIns="68576" bIns="34289" rtlCol="0">
            <a:spAutoFit/>
          </a:bodyPr>
          <a:lstStyle/>
          <a:p>
            <a:pPr defTabSz="455426">
              <a:defRPr/>
            </a:pPr>
            <a:r>
              <a:rPr lang="en-US" sz="1013" b="1" dirty="0">
                <a:solidFill>
                  <a:srgbClr val="FFFFFF"/>
                </a:solidFill>
                <a:latin typeface="IBM Plex Sans"/>
              </a:rPr>
              <a:t>COLLECT</a:t>
            </a:r>
            <a:r>
              <a:rPr lang="en-US" sz="1800" b="1" dirty="0">
                <a:solidFill>
                  <a:srgbClr val="FFFFFF"/>
                </a:solidFill>
                <a:latin typeface="Arial" panose="020B0604020202020204" pitchFamily="34" charset="0"/>
                <a:cs typeface="Arial" panose="020B0604020202020204" pitchFamily="34" charset="0"/>
              </a:rPr>
              <a:t> – </a:t>
            </a:r>
            <a:r>
              <a:rPr lang="en-US" sz="1013" dirty="0">
                <a:solidFill>
                  <a:srgbClr val="FFFFFF"/>
                </a:solidFill>
                <a:latin typeface="IBM Plex Sans"/>
              </a:rPr>
              <a:t>Make data simple and accessible</a:t>
            </a:r>
          </a:p>
        </p:txBody>
      </p:sp>
      <p:sp>
        <p:nvSpPr>
          <p:cNvPr id="20" name="TextBox 19"/>
          <p:cNvSpPr txBox="1"/>
          <p:nvPr/>
        </p:nvSpPr>
        <p:spPr>
          <a:xfrm>
            <a:off x="908412" y="2946920"/>
            <a:ext cx="3205036" cy="346247"/>
          </a:xfrm>
          <a:prstGeom prst="rect">
            <a:avLst/>
          </a:prstGeom>
          <a:noFill/>
        </p:spPr>
        <p:txBody>
          <a:bodyPr wrap="none" lIns="68576" tIns="34289" rIns="68576" bIns="34289" rtlCol="0">
            <a:spAutoFit/>
          </a:bodyPr>
          <a:lstStyle/>
          <a:p>
            <a:pPr defTabSz="455426">
              <a:defRPr/>
            </a:pPr>
            <a:r>
              <a:rPr lang="en-US" sz="1013" b="1" dirty="0">
                <a:solidFill>
                  <a:srgbClr val="FFFFFF"/>
                </a:solidFill>
                <a:latin typeface="IBM Plex Sans"/>
              </a:rPr>
              <a:t>ORGANIZE</a:t>
            </a:r>
            <a:r>
              <a:rPr lang="en-US" sz="1800" b="1" dirty="0">
                <a:solidFill>
                  <a:srgbClr val="FFFFFF"/>
                </a:solidFill>
                <a:latin typeface="Arial" panose="020B0604020202020204" pitchFamily="34" charset="0"/>
                <a:cs typeface="Arial" panose="020B0604020202020204" pitchFamily="34" charset="0"/>
              </a:rPr>
              <a:t> – </a:t>
            </a:r>
            <a:r>
              <a:rPr lang="en-US" sz="1013" dirty="0">
                <a:solidFill>
                  <a:srgbClr val="FFFFFF"/>
                </a:solidFill>
                <a:latin typeface="IBM Plex Sans"/>
              </a:rPr>
              <a:t>Create a trusted analytics foundation</a:t>
            </a:r>
          </a:p>
        </p:txBody>
      </p:sp>
      <p:sp>
        <p:nvSpPr>
          <p:cNvPr id="21" name="TextBox 20"/>
          <p:cNvSpPr txBox="1"/>
          <p:nvPr/>
        </p:nvSpPr>
        <p:spPr>
          <a:xfrm>
            <a:off x="1205710" y="2424794"/>
            <a:ext cx="2999852" cy="346247"/>
          </a:xfrm>
          <a:prstGeom prst="rect">
            <a:avLst/>
          </a:prstGeom>
          <a:noFill/>
        </p:spPr>
        <p:txBody>
          <a:bodyPr wrap="none" lIns="68576" tIns="34289" rIns="68576" bIns="34289" rtlCol="0">
            <a:spAutoFit/>
          </a:bodyPr>
          <a:lstStyle/>
          <a:p>
            <a:pPr defTabSz="455426">
              <a:defRPr/>
            </a:pPr>
            <a:r>
              <a:rPr lang="en-US" sz="1013" b="1" dirty="0">
                <a:solidFill>
                  <a:srgbClr val="FFFFFF"/>
                </a:solidFill>
                <a:latin typeface="IBM Plex Sans"/>
              </a:rPr>
              <a:t>ANALYZE</a:t>
            </a:r>
            <a:r>
              <a:rPr lang="en-US" sz="1013" dirty="0">
                <a:solidFill>
                  <a:srgbClr val="FFFFFF"/>
                </a:solidFill>
                <a:latin typeface="IBM Plex Sans"/>
              </a:rPr>
              <a:t> </a:t>
            </a:r>
            <a:r>
              <a:rPr lang="en-US" sz="1800" b="1" dirty="0">
                <a:solidFill>
                  <a:srgbClr val="FFFFFF"/>
                </a:solidFill>
                <a:latin typeface="Arial" panose="020B0604020202020204" pitchFamily="34" charset="0"/>
                <a:cs typeface="Arial" panose="020B0604020202020204" pitchFamily="34" charset="0"/>
              </a:rPr>
              <a:t> – </a:t>
            </a:r>
            <a:r>
              <a:rPr lang="en-US" sz="1013" dirty="0">
                <a:solidFill>
                  <a:srgbClr val="FFFFFF"/>
                </a:solidFill>
                <a:latin typeface="IBM Plex Sans"/>
              </a:rPr>
              <a:t>Scale insights with ML everywhere</a:t>
            </a:r>
          </a:p>
        </p:txBody>
      </p:sp>
      <p:sp>
        <p:nvSpPr>
          <p:cNvPr id="26" name="TextBox 25"/>
          <p:cNvSpPr txBox="1"/>
          <p:nvPr/>
        </p:nvSpPr>
        <p:spPr>
          <a:xfrm>
            <a:off x="1567629" y="1859113"/>
            <a:ext cx="3469531" cy="346247"/>
          </a:xfrm>
          <a:prstGeom prst="rect">
            <a:avLst/>
          </a:prstGeom>
          <a:noFill/>
        </p:spPr>
        <p:txBody>
          <a:bodyPr wrap="none" lIns="68576" tIns="34289" rIns="68576" bIns="34289" rtlCol="0">
            <a:spAutoFit/>
          </a:bodyPr>
          <a:lstStyle/>
          <a:p>
            <a:pPr defTabSz="455426">
              <a:defRPr/>
            </a:pPr>
            <a:r>
              <a:rPr lang="en-US" sz="1013" b="1" dirty="0">
                <a:solidFill>
                  <a:srgbClr val="FFFFFF"/>
                </a:solidFill>
                <a:latin typeface="IBM Plex Sans"/>
              </a:rPr>
              <a:t>INFUSE</a:t>
            </a:r>
            <a:r>
              <a:rPr lang="en-US" sz="1800" b="1" dirty="0">
                <a:solidFill>
                  <a:srgbClr val="FFFFFF"/>
                </a:solidFill>
                <a:latin typeface="Arial" panose="020B0604020202020204" pitchFamily="34" charset="0"/>
                <a:cs typeface="Arial" panose="020B0604020202020204" pitchFamily="34" charset="0"/>
              </a:rPr>
              <a:t> – </a:t>
            </a:r>
            <a:r>
              <a:rPr lang="en-US" sz="1013" dirty="0">
                <a:solidFill>
                  <a:srgbClr val="FFFFFF"/>
                </a:solidFill>
                <a:latin typeface="IBM Plex Sans"/>
              </a:rPr>
              <a:t>Deploy trusted AI-driven business processes</a:t>
            </a:r>
          </a:p>
        </p:txBody>
      </p:sp>
      <p:sp>
        <p:nvSpPr>
          <p:cNvPr id="35" name="Rectangle 34"/>
          <p:cNvSpPr/>
          <p:nvPr/>
        </p:nvSpPr>
        <p:spPr>
          <a:xfrm>
            <a:off x="904905" y="4164318"/>
            <a:ext cx="1518288" cy="323163"/>
          </a:xfrm>
          <a:prstGeom prst="rect">
            <a:avLst/>
          </a:prstGeom>
        </p:spPr>
        <p:txBody>
          <a:bodyPr wrap="square" lIns="68576" tIns="34289" rIns="68576" bIns="34289">
            <a:spAutoFit/>
          </a:bodyPr>
          <a:lstStyle/>
          <a:p>
            <a:pPr algn="r" defTabSz="685732">
              <a:spcBef>
                <a:spcPts val="1350"/>
              </a:spcBef>
              <a:defRPr/>
            </a:pPr>
            <a:r>
              <a:rPr lang="en-US" sz="825" dirty="0">
                <a:solidFill>
                  <a:srgbClr val="0064FF">
                    <a:lumMod val="60000"/>
                    <a:lumOff val="40000"/>
                  </a:srgbClr>
                </a:solidFill>
                <a:latin typeface="IBM Plex Sans" charset="0"/>
                <a:ea typeface="IBM Plex Sans" charset="0"/>
                <a:cs typeface="IBM Plex Sans" charset="0"/>
                <a:sym typeface="Helvetica Neue"/>
              </a:rPr>
              <a:t>Data of every type, regardless </a:t>
            </a:r>
            <a:r>
              <a:rPr lang="en-US" sz="825">
                <a:solidFill>
                  <a:srgbClr val="0064FF">
                    <a:lumMod val="60000"/>
                    <a:lumOff val="40000"/>
                  </a:srgbClr>
                </a:solidFill>
                <a:latin typeface="IBM Plex Sans" charset="0"/>
                <a:ea typeface="IBM Plex Sans" charset="0"/>
                <a:cs typeface="IBM Plex Sans" charset="0"/>
                <a:sym typeface="Helvetica Neue"/>
              </a:rPr>
              <a:t>of where it lives</a:t>
            </a:r>
            <a:endParaRPr lang="en-US" sz="825" dirty="0">
              <a:solidFill>
                <a:srgbClr val="0064FF">
                  <a:lumMod val="60000"/>
                  <a:lumOff val="40000"/>
                </a:srgbClr>
              </a:solidFill>
              <a:latin typeface="IBM Plex Sans Regular" charset="0"/>
              <a:ea typeface="IBM Plex Sans Regular" charset="0"/>
              <a:cs typeface="IBM Plex Sans Regular" charset="0"/>
              <a:sym typeface="Helvetica Neue"/>
            </a:endParaRPr>
          </a:p>
        </p:txBody>
      </p:sp>
      <p:sp>
        <p:nvSpPr>
          <p:cNvPr id="22" name="Title 5">
            <a:extLst>
              <a:ext uri="{FF2B5EF4-FFF2-40B4-BE49-F238E27FC236}">
                <a16:creationId xmlns:a16="http://schemas.microsoft.com/office/drawing/2014/main" id="{79E025FA-BA84-8C40-B5F1-A5AE9C8962EB}"/>
              </a:ext>
            </a:extLst>
          </p:cNvPr>
          <p:cNvSpPr txBox="1">
            <a:spLocks/>
          </p:cNvSpPr>
          <p:nvPr/>
        </p:nvSpPr>
        <p:spPr>
          <a:xfrm>
            <a:off x="228601" y="201172"/>
            <a:ext cx="8400176" cy="70667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defTabSz="457142">
              <a:defRPr/>
            </a:pPr>
            <a:r>
              <a:rPr lang="en-US" sz="1800" b="1" kern="0" dirty="0"/>
              <a:t>The AI Ladder</a:t>
            </a:r>
          </a:p>
          <a:p>
            <a:pPr defTabSz="457142">
              <a:defRPr/>
            </a:pPr>
            <a:r>
              <a:rPr lang="en-US" sz="1575" kern="0" dirty="0">
                <a:solidFill>
                  <a:srgbClr val="0F6FFF"/>
                </a:solidFill>
              </a:rPr>
              <a:t>A Prescriptive Approach to Accelerating the Journey to AI</a:t>
            </a:r>
          </a:p>
        </p:txBody>
      </p:sp>
      <p:pic>
        <p:nvPicPr>
          <p:cNvPr id="29" name="Picture 28">
            <a:extLst>
              <a:ext uri="{FF2B5EF4-FFF2-40B4-BE49-F238E27FC236}">
                <a16:creationId xmlns:a16="http://schemas.microsoft.com/office/drawing/2014/main" id="{2988BAD1-D748-0E47-ABFB-F7AB531A149D}"/>
              </a:ext>
            </a:extLst>
          </p:cNvPr>
          <p:cNvPicPr>
            <a:picLocks noChangeAspect="1"/>
          </p:cNvPicPr>
          <p:nvPr/>
        </p:nvPicPr>
        <p:blipFill rotWithShape="1">
          <a:blip r:embed="rId5"/>
          <a:srcRect l="15139" t="6083" r="44226" b="22172"/>
          <a:stretch/>
        </p:blipFill>
        <p:spPr>
          <a:xfrm>
            <a:off x="6137324" y="1586843"/>
            <a:ext cx="2403361" cy="1956681"/>
          </a:xfrm>
          <a:prstGeom prst="rect">
            <a:avLst/>
          </a:prstGeom>
        </p:spPr>
      </p:pic>
      <p:sp>
        <p:nvSpPr>
          <p:cNvPr id="32" name="TextBox 31">
            <a:extLst>
              <a:ext uri="{FF2B5EF4-FFF2-40B4-BE49-F238E27FC236}">
                <a16:creationId xmlns:a16="http://schemas.microsoft.com/office/drawing/2014/main" id="{0E961DD7-E614-E743-BA09-2187C36FC0BE}"/>
              </a:ext>
            </a:extLst>
          </p:cNvPr>
          <p:cNvSpPr txBox="1"/>
          <p:nvPr/>
        </p:nvSpPr>
        <p:spPr>
          <a:xfrm>
            <a:off x="6066931" y="3861658"/>
            <a:ext cx="2610943" cy="381000"/>
          </a:xfrm>
          <a:prstGeom prst="rect">
            <a:avLst/>
          </a:prstGeom>
          <a:noFill/>
        </p:spPr>
        <p:txBody>
          <a:bodyPr wrap="square" lIns="68576" tIns="34289" rIns="68576" bIns="34289" rtlCol="0">
            <a:spAutoFit/>
          </a:bodyPr>
          <a:lstStyle/>
          <a:p>
            <a:pPr algn="ctr" defTabSz="455426">
              <a:defRPr/>
            </a:pPr>
            <a:r>
              <a:rPr lang="en-US" sz="1013" b="1" dirty="0">
                <a:solidFill>
                  <a:srgbClr val="FFFFFF"/>
                </a:solidFill>
                <a:latin typeface="Arial" panose="020B0604020202020204" pitchFamily="34" charset="0"/>
                <a:cs typeface="Arial" panose="020B0604020202020204" pitchFamily="34" charset="0"/>
              </a:rPr>
              <a:t>MODERNIZE</a:t>
            </a:r>
            <a:r>
              <a:rPr lang="en-US" sz="1013" dirty="0">
                <a:solidFill>
                  <a:srgbClr val="FFFFFF"/>
                </a:solidFill>
                <a:latin typeface="Arial" panose="020B0604020202020204" pitchFamily="34" charset="0"/>
                <a:cs typeface="Arial" panose="020B0604020202020204" pitchFamily="34" charset="0"/>
              </a:rPr>
              <a:t> your data estate for an AI and multi-cloud world</a:t>
            </a:r>
          </a:p>
        </p:txBody>
      </p:sp>
      <p:sp>
        <p:nvSpPr>
          <p:cNvPr id="33" name="Slide Number Placeholder 1">
            <a:extLst>
              <a:ext uri="{FF2B5EF4-FFF2-40B4-BE49-F238E27FC236}">
                <a16:creationId xmlns:a16="http://schemas.microsoft.com/office/drawing/2014/main" id="{9C6CF371-652A-C14F-A6B3-97E1A10BB672}"/>
              </a:ext>
            </a:extLst>
          </p:cNvPr>
          <p:cNvSpPr txBox="1">
            <a:spLocks/>
          </p:cNvSpPr>
          <p:nvPr/>
        </p:nvSpPr>
        <p:spPr>
          <a:xfrm>
            <a:off x="8890609" y="4886513"/>
            <a:ext cx="51296" cy="123111"/>
          </a:xfrm>
        </p:spPr>
        <p:txBody>
          <a:bodyPr lIns="68576" tIns="34289" rIns="68576" bIns="34289"/>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732">
              <a:defRPr/>
            </a:pPr>
            <a:fld id="{86CB4B4D-7CA3-9044-876B-883B54F8677D}" type="slidenum">
              <a:rPr lang="en-US" sz="825">
                <a:solidFill>
                  <a:srgbClr val="000000"/>
                </a:solidFill>
                <a:latin typeface="IBM Plex Sans"/>
              </a:rPr>
              <a:pPr defTabSz="685732">
                <a:defRPr/>
              </a:pPr>
              <a:t>4</a:t>
            </a:fld>
            <a:endParaRPr lang="en-US" sz="825">
              <a:solidFill>
                <a:srgbClr val="000000"/>
              </a:solidFill>
              <a:latin typeface="IBM Plex Sans"/>
            </a:endParaRPr>
          </a:p>
        </p:txBody>
      </p:sp>
      <p:sp>
        <p:nvSpPr>
          <p:cNvPr id="34" name="Slide Number Placeholder 1">
            <a:extLst>
              <a:ext uri="{FF2B5EF4-FFF2-40B4-BE49-F238E27FC236}">
                <a16:creationId xmlns:a16="http://schemas.microsoft.com/office/drawing/2014/main" id="{2AF8432F-3DD1-3344-8D20-6B76A23D24FD}"/>
              </a:ext>
            </a:extLst>
          </p:cNvPr>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bg2"/>
                </a:solidFill>
                <a:latin typeface="+mn-lt"/>
                <a:ea typeface="IBM Plex Sans" panose="020B0503050203000203" pitchFamily="34"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687">
              <a:defRPr/>
            </a:pPr>
            <a:fld id="{D0BE6F14-FF48-0F4F-A8AA-2E3F25371E4A}" type="slidenum">
              <a:rPr lang="en-US" sz="600">
                <a:solidFill>
                  <a:srgbClr val="FFFFFF"/>
                </a:solidFill>
                <a:latin typeface="IBM Plex Sans"/>
              </a:rPr>
              <a:pPr algn="r" defTabSz="685687">
                <a:defRPr/>
              </a:pPr>
              <a:t>4</a:t>
            </a:fld>
            <a:endParaRPr lang="en-US" sz="600" dirty="0">
              <a:solidFill>
                <a:srgbClr val="FFFFFF"/>
              </a:solidFill>
              <a:latin typeface="IBM Plex Sans"/>
            </a:endParaRPr>
          </a:p>
        </p:txBody>
      </p:sp>
    </p:spTree>
    <p:extLst>
      <p:ext uri="{BB962C8B-B14F-4D97-AF65-F5344CB8AC3E}">
        <p14:creationId xmlns:p14="http://schemas.microsoft.com/office/powerpoint/2010/main" val="69405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8808C-E326-5B4C-8A06-9D05C6F88BFB}"/>
              </a:ext>
            </a:extLst>
          </p:cNvPr>
          <p:cNvSpPr>
            <a:spLocks noGrp="1"/>
          </p:cNvSpPr>
          <p:nvPr>
            <p:ph type="title"/>
          </p:nvPr>
        </p:nvSpPr>
        <p:spPr/>
        <p:txBody>
          <a:bodyPr/>
          <a:lstStyle/>
          <a:p>
            <a:r>
              <a:rPr lang="en-US" dirty="0"/>
              <a:t>Watson </a:t>
            </a:r>
            <a:r>
              <a:rPr lang="en-US" dirty="0" err="1"/>
              <a:t>OpenScale</a:t>
            </a:r>
            <a:endParaRPr lang="en-US" dirty="0"/>
          </a:p>
        </p:txBody>
      </p:sp>
      <p:sp>
        <p:nvSpPr>
          <p:cNvPr id="4" name="Slide Number Placeholder 3">
            <a:extLst>
              <a:ext uri="{FF2B5EF4-FFF2-40B4-BE49-F238E27FC236}">
                <a16:creationId xmlns:a16="http://schemas.microsoft.com/office/drawing/2014/main" id="{20F65221-CAFD-F24E-B513-76BD8B1533C1}"/>
              </a:ext>
            </a:extLst>
          </p:cNvPr>
          <p:cNvSpPr>
            <a:spLocks noGrp="1"/>
          </p:cNvSpPr>
          <p:nvPr>
            <p:ph type="sldNum" sz="quarter" idx="10"/>
          </p:nvPr>
        </p:nvSpPr>
        <p:spPr/>
        <p:txBody>
          <a:bodyPr/>
          <a:lstStyle/>
          <a:p>
            <a:fld id="{E98947E1-6E9C-4553-A175-053CB8F72200}" type="slidenum">
              <a:rPr lang="en-US" smtClean="0">
                <a:solidFill>
                  <a:srgbClr val="504646"/>
                </a:solidFill>
              </a:rPr>
              <a:pPr/>
              <a:t>5</a:t>
            </a:fld>
            <a:endParaRPr lang="en-US" dirty="0">
              <a:solidFill>
                <a:srgbClr val="504646"/>
              </a:solidFill>
            </a:endParaRPr>
          </a:p>
        </p:txBody>
      </p:sp>
      <p:sp>
        <p:nvSpPr>
          <p:cNvPr id="6" name="TextBox 5">
            <a:extLst>
              <a:ext uri="{FF2B5EF4-FFF2-40B4-BE49-F238E27FC236}">
                <a16:creationId xmlns:a16="http://schemas.microsoft.com/office/drawing/2014/main" id="{387E6CF2-C9B5-A949-A6D6-675B17D8D4E9}"/>
              </a:ext>
            </a:extLst>
          </p:cNvPr>
          <p:cNvSpPr txBox="1"/>
          <p:nvPr/>
        </p:nvSpPr>
        <p:spPr>
          <a:xfrm>
            <a:off x="161926" y="1038890"/>
            <a:ext cx="3126596" cy="2441244"/>
          </a:xfrm>
          <a:prstGeom prst="rect">
            <a:avLst/>
          </a:prstGeom>
          <a:noFill/>
          <a:ln>
            <a:noFill/>
          </a:ln>
        </p:spPr>
        <p:txBody>
          <a:bodyPr wrap="square" lIns="68576" tIns="34289" rIns="68576" bIns="34289" rtlCol="0">
            <a:spAutoFit/>
          </a:bodyPr>
          <a:lstStyle/>
          <a:p>
            <a:pPr algn="ctr">
              <a:spcBef>
                <a:spcPts val="900"/>
              </a:spcBef>
              <a:defRPr/>
            </a:pPr>
            <a:r>
              <a:rPr lang="en-US" sz="1013" dirty="0">
                <a:solidFill>
                  <a:srgbClr val="FFFFFF"/>
                </a:solidFill>
                <a:latin typeface="IBM Plex Sans" panose="020B0503050203000203" pitchFamily="34" charset="77"/>
                <a:sym typeface="Helvetica Light"/>
              </a:rPr>
              <a:t>Designed to allow anyone in the organization to understand the decisions that AI is making:</a:t>
            </a:r>
          </a:p>
          <a:p>
            <a:pPr marL="214298" indent="-214298">
              <a:spcBef>
                <a:spcPts val="900"/>
              </a:spcBef>
              <a:buFont typeface="Arial" panose="020B0604020202020204" pitchFamily="34" charset="0"/>
              <a:buChar char="•"/>
              <a:defRPr/>
            </a:pPr>
            <a:r>
              <a:rPr lang="en-US" sz="1125" dirty="0">
                <a:solidFill>
                  <a:srgbClr val="FFFFFF"/>
                </a:solidFill>
                <a:latin typeface="IBM Plex Sans" panose="020B0503050203000203" pitchFamily="34" charset="77"/>
                <a:sym typeface="Helvetica Light"/>
              </a:rPr>
              <a:t>Detect fairness issues at runtime </a:t>
            </a:r>
          </a:p>
          <a:p>
            <a:pPr marL="214298" indent="-214298">
              <a:spcBef>
                <a:spcPts val="900"/>
              </a:spcBef>
              <a:buFont typeface="Arial" panose="020B0604020202020204" pitchFamily="34" charset="0"/>
              <a:buChar char="•"/>
              <a:defRPr/>
            </a:pPr>
            <a:r>
              <a:rPr lang="en-US" sz="1125" dirty="0">
                <a:solidFill>
                  <a:srgbClr val="FFFFFF"/>
                </a:solidFill>
                <a:latin typeface="IBM Plex Sans" panose="020B0503050203000203" pitchFamily="34" charset="77"/>
                <a:sym typeface="Helvetica Light"/>
              </a:rPr>
              <a:t>Automatic bias mitigation without model retraining</a:t>
            </a:r>
          </a:p>
          <a:p>
            <a:pPr marL="214298" indent="-214298">
              <a:spcBef>
                <a:spcPts val="900"/>
              </a:spcBef>
              <a:buFont typeface="Arial" panose="020B0604020202020204" pitchFamily="34" charset="0"/>
              <a:buChar char="•"/>
              <a:defRPr/>
            </a:pPr>
            <a:r>
              <a:rPr lang="en-US" sz="1125" dirty="0">
                <a:solidFill>
                  <a:srgbClr val="FFFFFF"/>
                </a:solidFill>
                <a:latin typeface="IBM Plex Sans" panose="020B0503050203000203" pitchFamily="34" charset="77"/>
                <a:sym typeface="Helvetica Light"/>
              </a:rPr>
              <a:t>Provides traceability and auditability of AI predictions</a:t>
            </a:r>
          </a:p>
          <a:p>
            <a:pPr marL="214298" indent="-214298">
              <a:spcBef>
                <a:spcPts val="900"/>
              </a:spcBef>
              <a:buFont typeface="Arial" panose="020B0604020202020204" pitchFamily="34" charset="0"/>
              <a:buChar char="•"/>
              <a:defRPr/>
            </a:pPr>
            <a:r>
              <a:rPr lang="en-US" sz="1125" dirty="0">
                <a:solidFill>
                  <a:srgbClr val="FFFFFF"/>
                </a:solidFill>
                <a:latin typeface="IBM Plex Sans" panose="020B0503050203000203" pitchFamily="34" charset="77"/>
                <a:sym typeface="Helvetica Light"/>
              </a:rPr>
              <a:t>Gain insight into model inference</a:t>
            </a:r>
          </a:p>
          <a:p>
            <a:pPr marL="214298" indent="-214298">
              <a:spcBef>
                <a:spcPts val="900"/>
              </a:spcBef>
              <a:buFont typeface="Arial" panose="020B0604020202020204" pitchFamily="34" charset="0"/>
              <a:buChar char="•"/>
              <a:defRPr/>
            </a:pPr>
            <a:r>
              <a:rPr lang="en-US" sz="1125" dirty="0">
                <a:solidFill>
                  <a:srgbClr val="FFFFFF"/>
                </a:solidFill>
                <a:latin typeface="IBM Plex Sans" panose="020B0503050203000203" pitchFamily="34" charset="77"/>
                <a:sym typeface="Helvetica Light"/>
              </a:rPr>
              <a:t>Model Ops and explainability</a:t>
            </a:r>
          </a:p>
          <a:p>
            <a:pPr>
              <a:spcBef>
                <a:spcPts val="900"/>
              </a:spcBef>
              <a:defRPr/>
            </a:pPr>
            <a:r>
              <a:rPr lang="en-US" sz="1013" dirty="0">
                <a:solidFill>
                  <a:srgbClr val="FFFFFF"/>
                </a:solidFill>
                <a:latin typeface="IBM Plex Sans" panose="020B0503050203000203" pitchFamily="34" charset="77"/>
                <a:sym typeface="Wingdings" pitchFamily="2" charset="2"/>
              </a:rPr>
              <a:t></a:t>
            </a:r>
            <a:r>
              <a:rPr lang="en-US" sz="1013" dirty="0">
                <a:solidFill>
                  <a:srgbClr val="FFFFFF"/>
                </a:solidFill>
                <a:latin typeface="IBM Plex Sans" panose="020B0503050203000203" pitchFamily="34" charset="77"/>
                <a:sym typeface="Helvetica Light"/>
              </a:rPr>
              <a:t> All offered in state-of the art UI </a:t>
            </a:r>
            <a:r>
              <a:rPr lang="en-US" sz="1013" dirty="0">
                <a:solidFill>
                  <a:srgbClr val="FFFFFF"/>
                </a:solidFill>
                <a:latin typeface="IBM Plex Sans" panose="020B0503050203000203" pitchFamily="34" charset="77"/>
                <a:sym typeface="Wingdings" pitchFamily="2" charset="2"/>
              </a:rPr>
              <a:t></a:t>
            </a:r>
            <a:r>
              <a:rPr lang="en-US" sz="1013" dirty="0">
                <a:solidFill>
                  <a:srgbClr val="FFFFFF"/>
                </a:solidFill>
                <a:latin typeface="IBM Plex Sans" panose="020B0503050203000203" pitchFamily="34" charset="77"/>
                <a:sym typeface="Helvetica Light"/>
              </a:rPr>
              <a:t> </a:t>
            </a:r>
          </a:p>
        </p:txBody>
      </p:sp>
      <p:pic>
        <p:nvPicPr>
          <p:cNvPr id="7" name="Picture 6">
            <a:extLst>
              <a:ext uri="{FF2B5EF4-FFF2-40B4-BE49-F238E27FC236}">
                <a16:creationId xmlns:a16="http://schemas.microsoft.com/office/drawing/2014/main" id="{DCEC70A7-A79B-0940-A4F1-56F0F973632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5195" y="1093522"/>
            <a:ext cx="5683490" cy="2614559"/>
          </a:xfrm>
          <a:prstGeom prst="rect">
            <a:avLst/>
          </a:prstGeom>
        </p:spPr>
      </p:pic>
      <p:pic>
        <p:nvPicPr>
          <p:cNvPr id="9" name="Picture 8">
            <a:extLst>
              <a:ext uri="{FF2B5EF4-FFF2-40B4-BE49-F238E27FC236}">
                <a16:creationId xmlns:a16="http://schemas.microsoft.com/office/drawing/2014/main" id="{4CFA0B31-E689-704B-83E5-1BEC223D127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00682" y="4107613"/>
            <a:ext cx="452078" cy="642824"/>
          </a:xfrm>
          <a:prstGeom prst="rect">
            <a:avLst/>
          </a:prstGeom>
          <a:ln>
            <a:noFill/>
          </a:ln>
        </p:spPr>
      </p:pic>
      <p:pic>
        <p:nvPicPr>
          <p:cNvPr id="10" name="Picture 2" descr="https://dl2.boxcloud.com/api/2.0/internal_files/112444939278/versions/120826304270/representations/png_paged_2048x2048/content/1.png?access_token=1!gm7GqVPYfJ242FiYANLbucQZvnJ2KQHbJ1fypB3n7snqwbB3d8bxuhjt5mY2LKk3nP5L2tAbmRi8hMq3K9WTUZ0Eda6G7OWAioFuU0Ay4lRUmW64Azz44NGbuZ0S2H8PeKLDehL90TLox2B5FocwaBXq103V-pwonC12T_852TmDOOiA017Cq-NoaiH7cIDLVGPtTMGc_i-VSfXJmCUPKIcV43ObPGIS4MvP7E9j0ti45QZQVz5N-YASb9SetIiJxaxofdQfeGi8smlCCiHaeEDyevVYUSYuqHfulwVaXyD1zykXldao9G_WTWiEp3iy0fHYPCcF6_6z2oFyFmGs6WgHN50a_YgslwyR4UFcMYec_2fZ-UFuFz65kApY1Ajl8_3ynYHk5IWgy2aSophki5bNIfKIL18zsJXBVUG7G6qcSHa-HH736JlnZpqMHys_nrUfvoOwww5i4mbD3TooWT6clFqyl4Sx9G4vPjSs4ZI036Y4KO3VXGtmVcc-4ojPvm3r7kJtffm1R892JWITFmdDiV0hMWKXiaV0K3Ki6hkrZeCRSrN4nIXxpybg4cQ.&amp;shared_link=https%3A%2F%2Fibm.ent.box.com%2Fs%2Fd5ktshcc03lp52xjkkf80cfu01612yfc&amp;box_client_name=box-content-preview&amp;box_client_version=1.46.0">
            <a:extLst>
              <a:ext uri="{FF2B5EF4-FFF2-40B4-BE49-F238E27FC236}">
                <a16:creationId xmlns:a16="http://schemas.microsoft.com/office/drawing/2014/main" id="{5DF6F8F7-3AEF-FE41-93CB-011E14ABE18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2000"/>
                    </a14:imgEffect>
                  </a14:imgLayer>
                </a14:imgProps>
              </a:ext>
              <a:ext uri="{28A0092B-C50C-407E-A947-70E740481C1C}">
                <a14:useLocalDpi xmlns:a14="http://schemas.microsoft.com/office/drawing/2010/main" val="0"/>
              </a:ext>
            </a:extLst>
          </a:blip>
          <a:srcRect/>
          <a:stretch>
            <a:fillRect/>
          </a:stretch>
        </p:blipFill>
        <p:spPr bwMode="auto">
          <a:xfrm>
            <a:off x="6242201" y="4107616"/>
            <a:ext cx="689859" cy="642823"/>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019097C-35D2-1F46-A8B3-22974ADA009A}"/>
              </a:ext>
            </a:extLst>
          </p:cNvPr>
          <p:cNvPicPr>
            <a:picLocks noChangeAspect="1"/>
          </p:cNvPicPr>
          <p:nvPr/>
        </p:nvPicPr>
        <p:blipFill>
          <a:blip r:embed="rId6"/>
          <a:stretch>
            <a:fillRect/>
          </a:stretch>
        </p:blipFill>
        <p:spPr>
          <a:xfrm>
            <a:off x="213612" y="4002700"/>
            <a:ext cx="1250147" cy="981668"/>
          </a:xfrm>
          <a:prstGeom prst="rect">
            <a:avLst/>
          </a:prstGeom>
        </p:spPr>
      </p:pic>
      <p:sp>
        <p:nvSpPr>
          <p:cNvPr id="13" name="TextBox 12">
            <a:extLst>
              <a:ext uri="{FF2B5EF4-FFF2-40B4-BE49-F238E27FC236}">
                <a16:creationId xmlns:a16="http://schemas.microsoft.com/office/drawing/2014/main" id="{387E6CF2-C9B5-A949-A6D6-675B17D8D4E9}"/>
              </a:ext>
            </a:extLst>
          </p:cNvPr>
          <p:cNvSpPr txBox="1"/>
          <p:nvPr/>
        </p:nvSpPr>
        <p:spPr>
          <a:xfrm>
            <a:off x="1757707" y="3993018"/>
            <a:ext cx="4190546" cy="963788"/>
          </a:xfrm>
          <a:prstGeom prst="rect">
            <a:avLst/>
          </a:prstGeom>
          <a:noFill/>
          <a:ln>
            <a:noFill/>
          </a:ln>
        </p:spPr>
        <p:txBody>
          <a:bodyPr wrap="square" lIns="68576" tIns="34289" rIns="68576" bIns="34289" rtlCol="0">
            <a:spAutoFit/>
          </a:bodyPr>
          <a:lstStyle/>
          <a:p>
            <a:pPr algn="ctr">
              <a:spcBef>
                <a:spcPts val="900"/>
              </a:spcBef>
              <a:defRPr/>
            </a:pPr>
            <a:r>
              <a:rPr lang="en-US" sz="1013" dirty="0">
                <a:solidFill>
                  <a:srgbClr val="FFFFFF"/>
                </a:solidFill>
                <a:sym typeface="Helvetica Light"/>
              </a:rPr>
              <a:t>AI for AI: Neural Network Synthesis </a:t>
            </a:r>
            <a:r>
              <a:rPr lang="mr-IN" sz="1013" dirty="0">
                <a:solidFill>
                  <a:srgbClr val="FFFFFF"/>
                </a:solidFill>
                <a:sym typeface="Helvetica Light"/>
              </a:rPr>
              <a:t>–</a:t>
            </a:r>
            <a:r>
              <a:rPr lang="en-US" sz="1013" dirty="0">
                <a:solidFill>
                  <a:srgbClr val="FFFFFF"/>
                </a:solidFill>
                <a:sym typeface="Helvetica Light"/>
              </a:rPr>
              <a:t> </a:t>
            </a:r>
            <a:r>
              <a:rPr lang="en-US" sz="1013" dirty="0" err="1">
                <a:solidFill>
                  <a:srgbClr val="FFFFFF"/>
                </a:solidFill>
                <a:sym typeface="Helvetica Light"/>
              </a:rPr>
              <a:t>NeuNetS</a:t>
            </a:r>
            <a:br>
              <a:rPr lang="en-US" sz="1013" dirty="0">
                <a:solidFill>
                  <a:srgbClr val="FFFFFF"/>
                </a:solidFill>
                <a:sym typeface="Helvetica Light"/>
              </a:rPr>
            </a:br>
            <a:r>
              <a:rPr lang="en-US" sz="1200" dirty="0">
                <a:solidFill>
                  <a:srgbClr val="FFFFFF"/>
                </a:solidFill>
                <a:ea typeface="Arial" charset="0"/>
                <a:cs typeface="Arial" charset="0"/>
                <a:sym typeface="Helvetica Light"/>
              </a:rPr>
              <a:t>Exposed through Watson </a:t>
            </a:r>
            <a:r>
              <a:rPr lang="en-US" sz="1200" dirty="0" err="1">
                <a:solidFill>
                  <a:srgbClr val="FFFFFF"/>
                </a:solidFill>
                <a:ea typeface="Arial" charset="0"/>
                <a:cs typeface="Arial" charset="0"/>
                <a:sym typeface="Helvetica Light"/>
              </a:rPr>
              <a:t>OpenScale</a:t>
            </a:r>
            <a:r>
              <a:rPr lang="en-US" sz="1200" dirty="0">
                <a:solidFill>
                  <a:srgbClr val="FFFFFF"/>
                </a:solidFill>
                <a:ea typeface="Arial" charset="0"/>
                <a:cs typeface="Arial" charset="0"/>
                <a:sym typeface="Helvetica Light"/>
              </a:rPr>
              <a:t>, </a:t>
            </a:r>
            <a:r>
              <a:rPr lang="en-US" sz="1200" dirty="0" err="1">
                <a:solidFill>
                  <a:srgbClr val="FFFFFF"/>
                </a:solidFill>
                <a:ea typeface="Arial" charset="0"/>
                <a:cs typeface="Arial" charset="0"/>
                <a:sym typeface="Helvetica Light"/>
              </a:rPr>
              <a:t>NeuNets</a:t>
            </a:r>
            <a:r>
              <a:rPr lang="en-US" sz="1200" dirty="0">
                <a:solidFill>
                  <a:srgbClr val="FFFFFF"/>
                </a:solidFill>
                <a:ea typeface="Arial" charset="0"/>
                <a:cs typeface="Arial" charset="0"/>
                <a:sym typeface="Helvetica Light"/>
              </a:rPr>
              <a:t> is a fundamentally new AI system technique for Neural Network design that automatically designs a new neural network or evolves a neural network from existing ones.</a:t>
            </a:r>
          </a:p>
        </p:txBody>
      </p:sp>
      <p:sp>
        <p:nvSpPr>
          <p:cNvPr id="14" name="TextBox 13">
            <a:extLst>
              <a:ext uri="{FF2B5EF4-FFF2-40B4-BE49-F238E27FC236}">
                <a16:creationId xmlns:a16="http://schemas.microsoft.com/office/drawing/2014/main" id="{387E6CF2-C9B5-A949-A6D6-675B17D8D4E9}"/>
              </a:ext>
            </a:extLst>
          </p:cNvPr>
          <p:cNvSpPr txBox="1"/>
          <p:nvPr/>
        </p:nvSpPr>
        <p:spPr>
          <a:xfrm>
            <a:off x="7002663" y="4251344"/>
            <a:ext cx="1327416" cy="381000"/>
          </a:xfrm>
          <a:prstGeom prst="rect">
            <a:avLst/>
          </a:prstGeom>
          <a:noFill/>
          <a:ln>
            <a:noFill/>
          </a:ln>
        </p:spPr>
        <p:txBody>
          <a:bodyPr wrap="square" lIns="68576" tIns="34289" rIns="68576" bIns="34289" rtlCol="0">
            <a:spAutoFit/>
          </a:bodyPr>
          <a:lstStyle/>
          <a:p>
            <a:pPr algn="ctr">
              <a:spcBef>
                <a:spcPts val="900"/>
              </a:spcBef>
              <a:defRPr/>
            </a:pPr>
            <a:r>
              <a:rPr lang="en-US" sz="1013">
                <a:solidFill>
                  <a:srgbClr val="FFFFFF"/>
                </a:solidFill>
                <a:sym typeface="Helvetica Light"/>
              </a:rPr>
              <a:t>Available on </a:t>
            </a:r>
            <a:r>
              <a:rPr lang="en-US" sz="1013" dirty="0">
                <a:solidFill>
                  <a:srgbClr val="FFFFFF"/>
                </a:solidFill>
                <a:sym typeface="Helvetica Light"/>
              </a:rPr>
              <a:t>Public and Private Cloud</a:t>
            </a:r>
            <a:endParaRPr lang="en-US" sz="1200" dirty="0">
              <a:solidFill>
                <a:srgbClr val="FFFFFF"/>
              </a:solidFill>
              <a:ea typeface="Arial" charset="0"/>
              <a:cs typeface="Arial" charset="0"/>
              <a:sym typeface="Helvetica Light"/>
            </a:endParaRPr>
          </a:p>
        </p:txBody>
      </p:sp>
      <p:sp>
        <p:nvSpPr>
          <p:cNvPr id="15" name="TextBox 14">
            <a:extLst>
              <a:ext uri="{FF2B5EF4-FFF2-40B4-BE49-F238E27FC236}">
                <a16:creationId xmlns:a16="http://schemas.microsoft.com/office/drawing/2014/main" id="{387E6CF2-C9B5-A949-A6D6-675B17D8D4E9}"/>
              </a:ext>
            </a:extLst>
          </p:cNvPr>
          <p:cNvSpPr txBox="1"/>
          <p:nvPr/>
        </p:nvSpPr>
        <p:spPr>
          <a:xfrm>
            <a:off x="90367" y="689866"/>
            <a:ext cx="4813178" cy="225124"/>
          </a:xfrm>
          <a:prstGeom prst="rect">
            <a:avLst/>
          </a:prstGeom>
          <a:noFill/>
          <a:ln>
            <a:noFill/>
          </a:ln>
        </p:spPr>
        <p:txBody>
          <a:bodyPr wrap="square" lIns="68576" tIns="34289" rIns="68576" bIns="34289" rtlCol="0">
            <a:spAutoFit/>
          </a:bodyPr>
          <a:lstStyle/>
          <a:p>
            <a:pPr algn="ctr">
              <a:spcBef>
                <a:spcPts val="900"/>
              </a:spcBef>
              <a:defRPr/>
            </a:pPr>
            <a:r>
              <a:rPr lang="en-US" sz="1013" dirty="0">
                <a:solidFill>
                  <a:srgbClr val="FFFFFF"/>
                </a:solidFill>
                <a:latin typeface="IBM Plex Sans" panose="020B0503050203000203" pitchFamily="34" charset="77"/>
                <a:sym typeface="Helvetica Light"/>
              </a:rPr>
              <a:t>The open platform to accelerate adoption of AI into workflows with confidence</a:t>
            </a:r>
          </a:p>
        </p:txBody>
      </p:sp>
    </p:spTree>
    <p:extLst>
      <p:ext uri="{BB962C8B-B14F-4D97-AF65-F5344CB8AC3E}">
        <p14:creationId xmlns:p14="http://schemas.microsoft.com/office/powerpoint/2010/main" val="790628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kern="0" dirty="0">
                <a:solidFill>
                  <a:srgbClr val="A7A7A7">
                    <a:lumMod val="20000"/>
                    <a:lumOff val="80000"/>
                  </a:srgbClr>
                </a:solidFill>
              </a:rPr>
              <a:t>Infuse AI Everywhere, with confidence</a:t>
            </a:r>
            <a:br>
              <a:rPr lang="en-US" b="1" kern="0" dirty="0">
                <a:solidFill>
                  <a:srgbClr val="A7A7A7">
                    <a:lumMod val="20000"/>
                    <a:lumOff val="80000"/>
                  </a:srgbClr>
                </a:solidFill>
              </a:rPr>
            </a:br>
            <a:endParaRPr lang="en-US" dirty="0"/>
          </a:p>
        </p:txBody>
      </p:sp>
      <p:sp>
        <p:nvSpPr>
          <p:cNvPr id="4" name="Slide Number Placeholder 3"/>
          <p:cNvSpPr>
            <a:spLocks noGrp="1"/>
          </p:cNvSpPr>
          <p:nvPr>
            <p:ph type="sldNum" sz="quarter" idx="10"/>
          </p:nvPr>
        </p:nvSpPr>
        <p:spPr/>
        <p:txBody>
          <a:bodyPr/>
          <a:lstStyle/>
          <a:p>
            <a:fld id="{E98947E1-6E9C-4553-A175-053CB8F72200}" type="slidenum">
              <a:rPr lang="en-US" smtClean="0">
                <a:solidFill>
                  <a:srgbClr val="504646"/>
                </a:solidFill>
              </a:rPr>
              <a:pPr/>
              <a:t>6</a:t>
            </a:fld>
            <a:endParaRPr lang="en-US" dirty="0">
              <a:solidFill>
                <a:srgbClr val="504646"/>
              </a:solidFill>
            </a:endParaRPr>
          </a:p>
        </p:txBody>
      </p:sp>
      <p:sp>
        <p:nvSpPr>
          <p:cNvPr id="5" name="Text Placeholder 1">
            <a:extLst>
              <a:ext uri="{FF2B5EF4-FFF2-40B4-BE49-F238E27FC236}">
                <a16:creationId xmlns:a16="http://schemas.microsoft.com/office/drawing/2014/main" id="{3A67E373-8639-DA4E-B38C-D9CBA828B89D}"/>
              </a:ext>
            </a:extLst>
          </p:cNvPr>
          <p:cNvSpPr txBox="1">
            <a:spLocks/>
          </p:cNvSpPr>
          <p:nvPr/>
        </p:nvSpPr>
        <p:spPr>
          <a:xfrm>
            <a:off x="228600" y="679067"/>
            <a:ext cx="7860700" cy="44648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defTabSz="457142">
              <a:defRPr/>
            </a:pPr>
            <a:r>
              <a:rPr lang="en-US" sz="1800" i="1" kern="0" dirty="0">
                <a:solidFill>
                  <a:srgbClr val="A7A7A7">
                    <a:lumMod val="20000"/>
                    <a:lumOff val="80000"/>
                  </a:srgbClr>
                </a:solidFill>
              </a:rPr>
              <a:t>Deploy Trusted AI-Driven Business Processes</a:t>
            </a:r>
          </a:p>
          <a:p>
            <a:pPr defTabSz="457142">
              <a:defRPr/>
            </a:pPr>
            <a:endParaRPr lang="en-US" sz="2025" b="1" i="1" kern="0" dirty="0">
              <a:solidFill>
                <a:srgbClr val="A7A7A7">
                  <a:lumMod val="20000"/>
                  <a:lumOff val="80000"/>
                </a:srgbClr>
              </a:solidFill>
            </a:endParaRPr>
          </a:p>
        </p:txBody>
      </p:sp>
      <p:sp>
        <p:nvSpPr>
          <p:cNvPr id="6" name="TextBox 5">
            <a:extLst>
              <a:ext uri="{FF2B5EF4-FFF2-40B4-BE49-F238E27FC236}">
                <a16:creationId xmlns:a16="http://schemas.microsoft.com/office/drawing/2014/main" id="{A8FCA417-5146-A946-B813-596AFF4F2EF8}"/>
              </a:ext>
            </a:extLst>
          </p:cNvPr>
          <p:cNvSpPr txBox="1"/>
          <p:nvPr/>
        </p:nvSpPr>
        <p:spPr>
          <a:xfrm>
            <a:off x="3876127" y="4264005"/>
            <a:ext cx="2288040" cy="225124"/>
          </a:xfrm>
          <a:prstGeom prst="rect">
            <a:avLst/>
          </a:prstGeom>
          <a:noFill/>
        </p:spPr>
        <p:txBody>
          <a:bodyPr wrap="square" lIns="68576" tIns="34289" rIns="68576" bIns="34289" rtlCol="0">
            <a:spAutoFit/>
          </a:bodyPr>
          <a:lstStyle/>
          <a:p>
            <a:pPr defTabSz="455426">
              <a:defRPr/>
            </a:pPr>
            <a:r>
              <a:rPr lang="en-US" sz="1013" b="1" dirty="0">
                <a:solidFill>
                  <a:srgbClr val="FFFFFF"/>
                </a:solidFill>
                <a:latin typeface="IBM Plex Sans" panose="020B0503050203000203" pitchFamily="34" charset="77"/>
                <a:cs typeface="Calibri"/>
              </a:rPr>
              <a:t>Cloud Private for Data</a:t>
            </a:r>
          </a:p>
        </p:txBody>
      </p:sp>
      <p:pic>
        <p:nvPicPr>
          <p:cNvPr id="7" name="Picture 6">
            <a:extLst>
              <a:ext uri="{FF2B5EF4-FFF2-40B4-BE49-F238E27FC236}">
                <a16:creationId xmlns:a16="http://schemas.microsoft.com/office/drawing/2014/main" id="{4E20C067-2576-584A-BC8A-31F19C25B4D3}"/>
              </a:ext>
            </a:extLst>
          </p:cNvPr>
          <p:cNvPicPr>
            <a:picLocks noChangeAspect="1"/>
          </p:cNvPicPr>
          <p:nvPr/>
        </p:nvPicPr>
        <p:blipFill rotWithShape="1">
          <a:blip r:embed="rId2"/>
          <a:srcRect l="15139" t="6083" r="44226" b="22172"/>
          <a:stretch/>
        </p:blipFill>
        <p:spPr>
          <a:xfrm>
            <a:off x="3296293" y="4243930"/>
            <a:ext cx="538652" cy="461665"/>
          </a:xfrm>
          <a:prstGeom prst="rect">
            <a:avLst/>
          </a:prstGeom>
        </p:spPr>
      </p:pic>
      <p:pic>
        <p:nvPicPr>
          <p:cNvPr id="8" name="Picture 7">
            <a:extLst>
              <a:ext uri="{FF2B5EF4-FFF2-40B4-BE49-F238E27FC236}">
                <a16:creationId xmlns:a16="http://schemas.microsoft.com/office/drawing/2014/main" id="{E415AC73-8E40-7B45-9BF0-6F68BA1C76A7}"/>
              </a:ext>
            </a:extLst>
          </p:cNvPr>
          <p:cNvPicPr>
            <a:picLocks noChangeAspect="1"/>
          </p:cNvPicPr>
          <p:nvPr/>
        </p:nvPicPr>
        <p:blipFill>
          <a:blip r:embed="rId3"/>
          <a:stretch>
            <a:fillRect/>
          </a:stretch>
        </p:blipFill>
        <p:spPr>
          <a:xfrm>
            <a:off x="3443509" y="1150078"/>
            <a:ext cx="538652" cy="487337"/>
          </a:xfrm>
          <a:prstGeom prst="rect">
            <a:avLst/>
          </a:prstGeom>
        </p:spPr>
      </p:pic>
      <p:sp>
        <p:nvSpPr>
          <p:cNvPr id="9" name="TextBox 8">
            <a:extLst>
              <a:ext uri="{FF2B5EF4-FFF2-40B4-BE49-F238E27FC236}">
                <a16:creationId xmlns:a16="http://schemas.microsoft.com/office/drawing/2014/main" id="{03B56416-3DE3-7347-962B-E01BB63A36B3}"/>
              </a:ext>
            </a:extLst>
          </p:cNvPr>
          <p:cNvSpPr txBox="1"/>
          <p:nvPr/>
        </p:nvSpPr>
        <p:spPr>
          <a:xfrm>
            <a:off x="3982164" y="1121063"/>
            <a:ext cx="2298337" cy="225124"/>
          </a:xfrm>
          <a:prstGeom prst="rect">
            <a:avLst/>
          </a:prstGeom>
          <a:noFill/>
        </p:spPr>
        <p:txBody>
          <a:bodyPr wrap="square" lIns="68576" tIns="34289" rIns="68576" bIns="34289" rtlCol="0">
            <a:spAutoFit/>
          </a:bodyPr>
          <a:lstStyle/>
          <a:p>
            <a:pPr defTabSz="455426">
              <a:defRPr/>
            </a:pPr>
            <a:r>
              <a:rPr lang="en-US" sz="1013" b="1" dirty="0">
                <a:solidFill>
                  <a:srgbClr val="FFFFFF"/>
                </a:solidFill>
                <a:latin typeface="IBM Plex Sans" panose="020B0503050203000203" pitchFamily="34" charset="77"/>
                <a:cs typeface="Calibri"/>
              </a:rPr>
              <a:t>Watson </a:t>
            </a:r>
            <a:r>
              <a:rPr lang="en-US" sz="1013" b="1" dirty="0" err="1">
                <a:solidFill>
                  <a:srgbClr val="FFFFFF"/>
                </a:solidFill>
                <a:latin typeface="IBM Plex Sans" panose="020B0503050203000203" pitchFamily="34" charset="77"/>
                <a:cs typeface="Calibri"/>
              </a:rPr>
              <a:t>OpenScale</a:t>
            </a:r>
            <a:endParaRPr lang="en-US" sz="1013" b="1" dirty="0">
              <a:solidFill>
                <a:srgbClr val="FFFFFF"/>
              </a:solidFill>
              <a:latin typeface="IBM Plex Sans" panose="020B0503050203000203" pitchFamily="34" charset="77"/>
              <a:cs typeface="Calibri"/>
            </a:endParaRPr>
          </a:p>
        </p:txBody>
      </p:sp>
      <p:sp>
        <p:nvSpPr>
          <p:cNvPr id="10" name="Rectangle 9">
            <a:extLst>
              <a:ext uri="{FF2B5EF4-FFF2-40B4-BE49-F238E27FC236}">
                <a16:creationId xmlns:a16="http://schemas.microsoft.com/office/drawing/2014/main" id="{E52EDE84-1D96-C741-BDC9-2260DF8830AE}"/>
              </a:ext>
            </a:extLst>
          </p:cNvPr>
          <p:cNvSpPr/>
          <p:nvPr/>
        </p:nvSpPr>
        <p:spPr>
          <a:xfrm>
            <a:off x="1301047" y="1793162"/>
            <a:ext cx="6557239" cy="436353"/>
          </a:xfrm>
          <a:prstGeom prst="rect">
            <a:avLst/>
          </a:prstGeom>
          <a:solidFill>
            <a:srgbClr val="0070C0"/>
          </a:solidFill>
        </p:spPr>
        <p:txBody>
          <a:bodyPr wrap="square" lIns="0" tIns="0" rIns="0" bIns="0" rtlCol="0" anchor="ctr">
            <a:noAutofit/>
          </a:bodyPr>
          <a:lstStyle/>
          <a:p>
            <a:pPr algn="ctr" defTabSz="685732">
              <a:defRPr/>
            </a:pPr>
            <a:endParaRPr lang="en-US" sz="900" dirty="0" err="1">
              <a:solidFill>
                <a:srgbClr val="000000"/>
              </a:solidFill>
              <a:latin typeface="Arial"/>
              <a:cs typeface="Arial"/>
            </a:endParaRPr>
          </a:p>
        </p:txBody>
      </p:sp>
      <p:sp>
        <p:nvSpPr>
          <p:cNvPr id="11" name="TextBox 10">
            <a:extLst>
              <a:ext uri="{FF2B5EF4-FFF2-40B4-BE49-F238E27FC236}">
                <a16:creationId xmlns:a16="http://schemas.microsoft.com/office/drawing/2014/main" id="{BCDB3703-5182-C444-BC1D-09C8ED54CAE2}"/>
              </a:ext>
            </a:extLst>
          </p:cNvPr>
          <p:cNvSpPr txBox="1"/>
          <p:nvPr/>
        </p:nvSpPr>
        <p:spPr>
          <a:xfrm>
            <a:off x="1839182" y="1885838"/>
            <a:ext cx="5608433" cy="2654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5" tIns="45715" rIns="45715" bIns="45715" numCol="1" spcCol="38098" rtlCol="0" anchor="t">
            <a:spAutoFit/>
          </a:bodyPr>
          <a:lstStyle/>
          <a:p>
            <a:pPr algn="ctr" defTabSz="685732" hangingPunct="0">
              <a:defRPr/>
            </a:pPr>
            <a:r>
              <a:rPr lang="en-US" sz="1125" b="1" dirty="0">
                <a:solidFill>
                  <a:srgbClr val="FFFFFF"/>
                </a:solidFill>
                <a:latin typeface="IBM Plex Sans" panose="020B0503050203000203" pitchFamily="34" charset="77"/>
                <a:cs typeface="Calibri"/>
                <a:sym typeface="Calibri"/>
              </a:rPr>
              <a:t>Watson Applications &amp; Industry Solutions</a:t>
            </a:r>
          </a:p>
        </p:txBody>
      </p:sp>
      <p:sp>
        <p:nvSpPr>
          <p:cNvPr id="12" name="TextBox 11">
            <a:extLst>
              <a:ext uri="{FF2B5EF4-FFF2-40B4-BE49-F238E27FC236}">
                <a16:creationId xmlns:a16="http://schemas.microsoft.com/office/drawing/2014/main" id="{4AD9581D-80E9-0E4B-A604-FFD7AA643905}"/>
              </a:ext>
            </a:extLst>
          </p:cNvPr>
          <p:cNvSpPr txBox="1"/>
          <p:nvPr/>
        </p:nvSpPr>
        <p:spPr>
          <a:xfrm>
            <a:off x="3886302" y="4494122"/>
            <a:ext cx="1854823" cy="219289"/>
          </a:xfrm>
          <a:prstGeom prst="rect">
            <a:avLst/>
          </a:prstGeom>
          <a:noFill/>
        </p:spPr>
        <p:txBody>
          <a:bodyPr wrap="square" lIns="68576" tIns="34289" rIns="68576" bIns="34289" rtlCol="0">
            <a:spAutoFit/>
          </a:bodyPr>
          <a:lstStyle/>
          <a:p>
            <a:pPr defTabSz="455426">
              <a:defRPr/>
            </a:pPr>
            <a:r>
              <a:rPr lang="en-US" sz="975" dirty="0">
                <a:solidFill>
                  <a:srgbClr val="FFFFFF"/>
                </a:solidFill>
                <a:latin typeface="IBM Plex Sans" panose="020B0503050203000203" pitchFamily="34" charset="77"/>
                <a:cs typeface="Calibri"/>
              </a:rPr>
              <a:t>Multicloud Data Fabric for AI</a:t>
            </a:r>
          </a:p>
        </p:txBody>
      </p:sp>
      <p:sp>
        <p:nvSpPr>
          <p:cNvPr id="13" name="TextBox 12">
            <a:extLst>
              <a:ext uri="{FF2B5EF4-FFF2-40B4-BE49-F238E27FC236}">
                <a16:creationId xmlns:a16="http://schemas.microsoft.com/office/drawing/2014/main" id="{B740A883-25A9-7E47-95DB-23EB2353F08F}"/>
              </a:ext>
            </a:extLst>
          </p:cNvPr>
          <p:cNvSpPr txBox="1"/>
          <p:nvPr/>
        </p:nvSpPr>
        <p:spPr>
          <a:xfrm>
            <a:off x="3976818" y="1350802"/>
            <a:ext cx="1688494" cy="219289"/>
          </a:xfrm>
          <a:prstGeom prst="rect">
            <a:avLst/>
          </a:prstGeom>
          <a:noFill/>
        </p:spPr>
        <p:txBody>
          <a:bodyPr wrap="square" lIns="68576" tIns="34289" rIns="68576" bIns="34289" rtlCol="0">
            <a:spAutoFit/>
          </a:bodyPr>
          <a:lstStyle/>
          <a:p>
            <a:pPr defTabSz="455426">
              <a:defRPr/>
            </a:pPr>
            <a:r>
              <a:rPr lang="en-US" sz="975" dirty="0">
                <a:solidFill>
                  <a:srgbClr val="FFFFFF"/>
                </a:solidFill>
                <a:latin typeface="IBM Plex Sans" panose="020B0503050203000203" pitchFamily="34" charset="77"/>
                <a:cs typeface="Calibri"/>
              </a:rPr>
              <a:t>Operational Fabric for AI</a:t>
            </a:r>
          </a:p>
        </p:txBody>
      </p:sp>
      <p:pic>
        <p:nvPicPr>
          <p:cNvPr id="14" name="Picture 13">
            <a:extLst>
              <a:ext uri="{FF2B5EF4-FFF2-40B4-BE49-F238E27FC236}">
                <a16:creationId xmlns:a16="http://schemas.microsoft.com/office/drawing/2014/main" id="{51E10DDC-27BC-0841-A4CA-6196B406DD0E}"/>
              </a:ext>
            </a:extLst>
          </p:cNvPr>
          <p:cNvPicPr>
            <a:picLocks noChangeAspect="1"/>
          </p:cNvPicPr>
          <p:nvPr/>
        </p:nvPicPr>
        <p:blipFill>
          <a:blip r:embed="rId4"/>
          <a:stretch>
            <a:fillRect/>
          </a:stretch>
        </p:blipFill>
        <p:spPr>
          <a:xfrm>
            <a:off x="1289168" y="2459840"/>
            <a:ext cx="6557238" cy="1575233"/>
          </a:xfrm>
          <a:prstGeom prst="rect">
            <a:avLst/>
          </a:prstGeom>
        </p:spPr>
      </p:pic>
      <p:sp>
        <p:nvSpPr>
          <p:cNvPr id="15" name="TextBox 14">
            <a:extLst>
              <a:ext uri="{FF2B5EF4-FFF2-40B4-BE49-F238E27FC236}">
                <a16:creationId xmlns:a16="http://schemas.microsoft.com/office/drawing/2014/main" id="{687A135A-DC33-A541-85AA-674FB53FABDE}"/>
              </a:ext>
            </a:extLst>
          </p:cNvPr>
          <p:cNvSpPr txBox="1"/>
          <p:nvPr/>
        </p:nvSpPr>
        <p:spPr>
          <a:xfrm>
            <a:off x="2033246" y="3677087"/>
            <a:ext cx="5608433" cy="2654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5" tIns="45715" rIns="45715" bIns="45715" numCol="1" spcCol="38098" rtlCol="0" anchor="t">
            <a:spAutoFit/>
          </a:bodyPr>
          <a:lstStyle/>
          <a:p>
            <a:pPr algn="ctr" defTabSz="685732" hangingPunct="0">
              <a:defRPr/>
            </a:pPr>
            <a:r>
              <a:rPr lang="en-US" sz="1125" b="1" dirty="0">
                <a:solidFill>
                  <a:srgbClr val="FFFFFF"/>
                </a:solidFill>
                <a:latin typeface="IBM Plex Sans" panose="020B0503050203000203" pitchFamily="34" charset="77"/>
                <a:cs typeface="Calibri"/>
                <a:sym typeface="Calibri"/>
              </a:rPr>
              <a:t>Open Source Technologies</a:t>
            </a:r>
          </a:p>
        </p:txBody>
      </p:sp>
      <p:pic>
        <p:nvPicPr>
          <p:cNvPr id="16" name="Picture 15" descr="containers.png">
            <a:extLst>
              <a:ext uri="{FF2B5EF4-FFF2-40B4-BE49-F238E27FC236}">
                <a16:creationId xmlns:a16="http://schemas.microsoft.com/office/drawing/2014/main" id="{D3B8AD84-A3A5-EE48-955B-61B6E6DBF88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98296" y="3689326"/>
            <a:ext cx="322271" cy="260876"/>
          </a:xfrm>
          <a:prstGeom prst="rect">
            <a:avLst/>
          </a:prstGeom>
        </p:spPr>
      </p:pic>
      <p:sp>
        <p:nvSpPr>
          <p:cNvPr id="17" name="TextBox 16">
            <a:extLst>
              <a:ext uri="{FF2B5EF4-FFF2-40B4-BE49-F238E27FC236}">
                <a16:creationId xmlns:a16="http://schemas.microsoft.com/office/drawing/2014/main" id="{FE2106DA-AC62-B444-BD82-203507C6BC01}"/>
              </a:ext>
            </a:extLst>
          </p:cNvPr>
          <p:cNvSpPr txBox="1"/>
          <p:nvPr/>
        </p:nvSpPr>
        <p:spPr>
          <a:xfrm>
            <a:off x="1341110" y="2530040"/>
            <a:ext cx="1269009" cy="8425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5" tIns="45715" rIns="45715" bIns="45715" numCol="1" spcCol="38098" rtlCol="0" anchor="t">
            <a:spAutoFit/>
          </a:bodyPr>
          <a:lstStyle/>
          <a:p>
            <a:pPr algn="ctr" defTabSz="685732" hangingPunct="0">
              <a:defRPr/>
            </a:pPr>
            <a:r>
              <a:rPr lang="en-US" sz="1125" b="1" dirty="0">
                <a:solidFill>
                  <a:srgbClr val="FFFFFF"/>
                </a:solidFill>
                <a:latin typeface="IBM Plex Sans" panose="020B0503050203000203" pitchFamily="34" charset="77"/>
                <a:cs typeface="Calibri"/>
                <a:sym typeface="Calibri"/>
              </a:rPr>
              <a:t>Watson</a:t>
            </a:r>
          </a:p>
          <a:p>
            <a:pPr algn="ctr" defTabSz="685732" hangingPunct="0">
              <a:defRPr/>
            </a:pPr>
            <a:r>
              <a:rPr lang="en-US" sz="1125" b="1" dirty="0">
                <a:solidFill>
                  <a:srgbClr val="FFFFFF"/>
                </a:solidFill>
                <a:latin typeface="IBM Plex Sans" panose="020B0503050203000203" pitchFamily="34" charset="77"/>
                <a:cs typeface="Calibri"/>
                <a:sym typeface="Calibri"/>
              </a:rPr>
              <a:t>Studio</a:t>
            </a:r>
          </a:p>
          <a:p>
            <a:pPr algn="ctr" defTabSz="685732" hangingPunct="0">
              <a:defRPr/>
            </a:pPr>
            <a:endParaRPr lang="en-US" sz="825" b="1" dirty="0">
              <a:solidFill>
                <a:srgbClr val="FFFFFF"/>
              </a:solidFill>
              <a:latin typeface="IBM Plex Sans" panose="020B0503050203000203" pitchFamily="34" charset="77"/>
              <a:cs typeface="Calibri"/>
              <a:sym typeface="Calibri"/>
            </a:endParaRPr>
          </a:p>
          <a:p>
            <a:pPr algn="ctr" defTabSz="685732" hangingPunct="0">
              <a:defRPr/>
            </a:pPr>
            <a:r>
              <a:rPr lang="en-US" sz="900" dirty="0">
                <a:solidFill>
                  <a:srgbClr val="FFFFFF"/>
                </a:solidFill>
                <a:latin typeface="IBM Plex Sans" panose="020B0503050203000203" pitchFamily="34" charset="77"/>
                <a:cs typeface="Calibri"/>
                <a:sym typeface="Calibri"/>
              </a:rPr>
              <a:t>Development </a:t>
            </a:r>
          </a:p>
          <a:p>
            <a:pPr algn="ctr" defTabSz="685732" hangingPunct="0">
              <a:defRPr/>
            </a:pPr>
            <a:r>
              <a:rPr lang="en-US" sz="900" dirty="0">
                <a:solidFill>
                  <a:srgbClr val="FFFFFF"/>
                </a:solidFill>
                <a:latin typeface="IBM Plex Sans" panose="020B0503050203000203" pitchFamily="34" charset="77"/>
                <a:cs typeface="Calibri"/>
                <a:sym typeface="Calibri"/>
              </a:rPr>
              <a:t>Environment</a:t>
            </a:r>
          </a:p>
        </p:txBody>
      </p:sp>
      <p:sp>
        <p:nvSpPr>
          <p:cNvPr id="18" name="TextBox 17">
            <a:extLst>
              <a:ext uri="{FF2B5EF4-FFF2-40B4-BE49-F238E27FC236}">
                <a16:creationId xmlns:a16="http://schemas.microsoft.com/office/drawing/2014/main" id="{68906BE9-B45C-A54C-A667-6B5701682AC6}"/>
              </a:ext>
            </a:extLst>
          </p:cNvPr>
          <p:cNvSpPr txBox="1"/>
          <p:nvPr/>
        </p:nvSpPr>
        <p:spPr>
          <a:xfrm>
            <a:off x="3950195" y="2530042"/>
            <a:ext cx="1269009" cy="1015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5" tIns="45715" rIns="45715" bIns="45715" numCol="1" spcCol="38098" rtlCol="0" anchor="t">
            <a:spAutoFit/>
          </a:bodyPr>
          <a:lstStyle/>
          <a:p>
            <a:pPr algn="ctr" defTabSz="685732" hangingPunct="0">
              <a:defRPr/>
            </a:pPr>
            <a:r>
              <a:rPr lang="en-US" sz="1125" b="1" dirty="0">
                <a:solidFill>
                  <a:srgbClr val="FFFFFF"/>
                </a:solidFill>
                <a:latin typeface="IBM Plex Sans" panose="020B0503050203000203" pitchFamily="34" charset="77"/>
                <a:cs typeface="Calibri"/>
                <a:sym typeface="Calibri"/>
              </a:rPr>
              <a:t>Watson</a:t>
            </a:r>
          </a:p>
          <a:p>
            <a:pPr algn="ctr" defTabSz="685732" hangingPunct="0">
              <a:defRPr/>
            </a:pPr>
            <a:r>
              <a:rPr lang="en-US" sz="1125" b="1" dirty="0">
                <a:solidFill>
                  <a:srgbClr val="FFFFFF"/>
                </a:solidFill>
                <a:latin typeface="IBM Plex Sans" panose="020B0503050203000203" pitchFamily="34" charset="77"/>
                <a:cs typeface="Calibri"/>
                <a:sym typeface="Calibri"/>
              </a:rPr>
              <a:t>Machine Learning</a:t>
            </a:r>
          </a:p>
          <a:p>
            <a:pPr algn="ctr" defTabSz="685732" hangingPunct="0">
              <a:defRPr/>
            </a:pPr>
            <a:endParaRPr lang="en-US" sz="825" b="1" dirty="0">
              <a:solidFill>
                <a:srgbClr val="FFFFFF"/>
              </a:solidFill>
              <a:latin typeface="IBM Plex Sans" panose="020B0503050203000203" pitchFamily="34" charset="77"/>
              <a:cs typeface="Calibri"/>
              <a:sym typeface="Calibri"/>
            </a:endParaRPr>
          </a:p>
          <a:p>
            <a:pPr algn="ctr" defTabSz="685732" hangingPunct="0">
              <a:defRPr/>
            </a:pPr>
            <a:r>
              <a:rPr lang="en-US" sz="900" dirty="0">
                <a:solidFill>
                  <a:srgbClr val="FFFFFF"/>
                </a:solidFill>
                <a:latin typeface="IBM Plex Sans" panose="020B0503050203000203" pitchFamily="34" charset="77"/>
                <a:cs typeface="Calibri"/>
                <a:sym typeface="Calibri"/>
              </a:rPr>
              <a:t>Runtime</a:t>
            </a:r>
          </a:p>
          <a:p>
            <a:pPr algn="ctr" defTabSz="685732" hangingPunct="0">
              <a:defRPr/>
            </a:pPr>
            <a:r>
              <a:rPr lang="en-US" sz="900" dirty="0">
                <a:solidFill>
                  <a:srgbClr val="FFFFFF"/>
                </a:solidFill>
                <a:latin typeface="IBM Plex Sans" panose="020B0503050203000203" pitchFamily="34" charset="77"/>
                <a:cs typeface="Calibri"/>
                <a:sym typeface="Calibri"/>
              </a:rPr>
              <a:t>Environment</a:t>
            </a:r>
          </a:p>
        </p:txBody>
      </p:sp>
      <p:sp>
        <p:nvSpPr>
          <p:cNvPr id="19" name="TextBox 18">
            <a:extLst>
              <a:ext uri="{FF2B5EF4-FFF2-40B4-BE49-F238E27FC236}">
                <a16:creationId xmlns:a16="http://schemas.microsoft.com/office/drawing/2014/main" id="{7B10ED60-3487-4A4F-A29F-7093FE574EF1}"/>
              </a:ext>
            </a:extLst>
          </p:cNvPr>
          <p:cNvSpPr txBox="1"/>
          <p:nvPr/>
        </p:nvSpPr>
        <p:spPr>
          <a:xfrm>
            <a:off x="6560528" y="2530042"/>
            <a:ext cx="1269009" cy="9002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5" tIns="45715" rIns="45715" bIns="45715" numCol="1" spcCol="38098" rtlCol="0" anchor="t">
            <a:spAutoFit/>
          </a:bodyPr>
          <a:lstStyle/>
          <a:p>
            <a:pPr algn="ctr" defTabSz="685732" hangingPunct="0">
              <a:defRPr/>
            </a:pPr>
            <a:r>
              <a:rPr lang="en-US" sz="1125" b="1" dirty="0">
                <a:solidFill>
                  <a:srgbClr val="FFFFFF"/>
                </a:solidFill>
                <a:latin typeface="IBM Plex Sans" panose="020B0503050203000203" pitchFamily="34" charset="77"/>
                <a:cs typeface="Calibri"/>
                <a:sym typeface="Calibri"/>
              </a:rPr>
              <a:t>Watson </a:t>
            </a:r>
          </a:p>
          <a:p>
            <a:pPr algn="ctr" defTabSz="685732" hangingPunct="0">
              <a:defRPr/>
            </a:pPr>
            <a:r>
              <a:rPr lang="en-US" sz="1125" b="1" dirty="0">
                <a:solidFill>
                  <a:srgbClr val="FFFFFF"/>
                </a:solidFill>
                <a:latin typeface="IBM Plex Sans" panose="020B0503050203000203" pitchFamily="34" charset="77"/>
                <a:cs typeface="Calibri"/>
                <a:sym typeface="Calibri"/>
              </a:rPr>
              <a:t>Services APIs</a:t>
            </a:r>
          </a:p>
          <a:p>
            <a:pPr algn="ctr" defTabSz="685732" hangingPunct="0">
              <a:defRPr/>
            </a:pPr>
            <a:endParaRPr lang="en-US" sz="825" b="1" dirty="0">
              <a:solidFill>
                <a:srgbClr val="FFFFFF"/>
              </a:solidFill>
              <a:latin typeface="IBM Plex Sans" panose="020B0503050203000203" pitchFamily="34" charset="77"/>
              <a:cs typeface="Calibri"/>
              <a:sym typeface="Calibri"/>
            </a:endParaRPr>
          </a:p>
          <a:p>
            <a:pPr algn="ctr" defTabSz="685732" hangingPunct="0">
              <a:defRPr/>
            </a:pPr>
            <a:r>
              <a:rPr lang="en-US" sz="900" dirty="0">
                <a:solidFill>
                  <a:srgbClr val="FFFFFF"/>
                </a:solidFill>
                <a:latin typeface="IBM Plex Sans" panose="020B0503050203000203" pitchFamily="34" charset="77"/>
                <a:cs typeface="Calibri"/>
                <a:sym typeface="Calibri"/>
              </a:rPr>
              <a:t>Language, Tone, Speech, etc.</a:t>
            </a:r>
          </a:p>
          <a:p>
            <a:pPr algn="ctr" defTabSz="685732" hangingPunct="0">
              <a:defRPr/>
            </a:pPr>
            <a:endParaRPr lang="en-US" sz="375" b="1" dirty="0">
              <a:solidFill>
                <a:srgbClr val="FFFFFF"/>
              </a:solidFill>
              <a:latin typeface="IBM Plex Sans" panose="020B0503050203000203" pitchFamily="34" charset="77"/>
              <a:cs typeface="Calibri"/>
              <a:sym typeface="Calibri"/>
            </a:endParaRPr>
          </a:p>
        </p:txBody>
      </p:sp>
    </p:spTree>
    <p:extLst>
      <p:ext uri="{BB962C8B-B14F-4D97-AF65-F5344CB8AC3E}">
        <p14:creationId xmlns:p14="http://schemas.microsoft.com/office/powerpoint/2010/main" val="530967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22" y="237282"/>
            <a:ext cx="8686800" cy="428550"/>
          </a:xfrm>
        </p:spPr>
        <p:txBody>
          <a:bodyPr/>
          <a:lstStyle/>
          <a:p>
            <a:pPr defTabSz="685766" fontAlgn="base">
              <a:spcAft>
                <a:spcPct val="0"/>
              </a:spcAft>
              <a:defRPr/>
            </a:pPr>
            <a:r>
              <a:rPr lang="en-US" b="1" dirty="0">
                <a:latin typeface="IBM Plex Sans" charset="0"/>
                <a:ea typeface="IBM Plex Sans" charset="0"/>
                <a:cs typeface="IBM Plex Sans" charset="0"/>
              </a:rPr>
              <a:t>IBM Watson </a:t>
            </a:r>
            <a:r>
              <a:rPr lang="en-US" b="1" dirty="0" err="1">
                <a:latin typeface="IBM Plex Sans" charset="0"/>
                <a:ea typeface="IBM Plex Sans" charset="0"/>
                <a:cs typeface="IBM Plex Sans" charset="0"/>
              </a:rPr>
              <a:t>OpenScale</a:t>
            </a:r>
            <a:r>
              <a:rPr lang="en-US" b="1" dirty="0">
                <a:latin typeface="IBM Plex Sans" charset="0"/>
                <a:ea typeface="IBM Plex Sans" charset="0"/>
                <a:cs typeface="IBM Plex Sans" charset="0"/>
              </a:rPr>
              <a:t> </a:t>
            </a:r>
            <a:br>
              <a:rPr lang="en-US" b="1" dirty="0">
                <a:latin typeface="IBM Plex Sans" charset="0"/>
                <a:ea typeface="IBM Plex Sans" charset="0"/>
                <a:cs typeface="IBM Plex Sans" charset="0"/>
              </a:rPr>
            </a:br>
            <a:r>
              <a:rPr lang="en-US" dirty="0">
                <a:latin typeface="IBM Plex Sans" charset="0"/>
                <a:ea typeface="IBM Plex Sans" charset="0"/>
                <a:cs typeface="IBM Plex Sans" charset="0"/>
              </a:rPr>
              <a:t>Automate and Operate AI at Scale</a:t>
            </a:r>
            <a:br>
              <a:rPr lang="en-US" dirty="0">
                <a:latin typeface="IBM Plex Sans" charset="0"/>
                <a:ea typeface="IBM Plex Sans" charset="0"/>
                <a:cs typeface="IBM Plex Sans" charset="0"/>
              </a:rPr>
            </a:br>
            <a:endParaRPr lang="en-US" dirty="0"/>
          </a:p>
        </p:txBody>
      </p:sp>
      <p:sp>
        <p:nvSpPr>
          <p:cNvPr id="4" name="Slide Number Placeholder 3"/>
          <p:cNvSpPr>
            <a:spLocks noGrp="1"/>
          </p:cNvSpPr>
          <p:nvPr>
            <p:ph type="sldNum" sz="quarter" idx="10"/>
          </p:nvPr>
        </p:nvSpPr>
        <p:spPr/>
        <p:txBody>
          <a:bodyPr/>
          <a:lstStyle/>
          <a:p>
            <a:fld id="{E98947E1-6E9C-4553-A175-053CB8F72200}" type="slidenum">
              <a:rPr lang="en-US" smtClean="0">
                <a:solidFill>
                  <a:srgbClr val="504646"/>
                </a:solidFill>
              </a:rPr>
              <a:pPr/>
              <a:t>7</a:t>
            </a:fld>
            <a:endParaRPr lang="en-US" dirty="0">
              <a:solidFill>
                <a:srgbClr val="504646"/>
              </a:solidFill>
            </a:endParaRPr>
          </a:p>
        </p:txBody>
      </p:sp>
      <p:pic>
        <p:nvPicPr>
          <p:cNvPr id="5" name="Picture 4" descr="A screenshot of a cell phone&#10;&#10;Description automatically generated">
            <a:extLst>
              <a:ext uri="{FF2B5EF4-FFF2-40B4-BE49-F238E27FC236}">
                <a16:creationId xmlns:a16="http://schemas.microsoft.com/office/drawing/2014/main" id="{B87B7718-2C3C-5348-9BA7-4EE54B3BF0D7}"/>
              </a:ext>
            </a:extLst>
          </p:cNvPr>
          <p:cNvPicPr>
            <a:picLocks noChangeAspect="1"/>
          </p:cNvPicPr>
          <p:nvPr/>
        </p:nvPicPr>
        <p:blipFill>
          <a:blip r:embed="rId2"/>
          <a:stretch>
            <a:fillRect/>
          </a:stretch>
        </p:blipFill>
        <p:spPr>
          <a:xfrm>
            <a:off x="5106932" y="1118987"/>
            <a:ext cx="3737031" cy="2584298"/>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4F6129B8-40C7-AB41-B86A-9CA722A731CA}"/>
              </a:ext>
            </a:extLst>
          </p:cNvPr>
          <p:cNvPicPr>
            <a:picLocks noChangeAspect="1"/>
          </p:cNvPicPr>
          <p:nvPr/>
        </p:nvPicPr>
        <p:blipFill>
          <a:blip r:embed="rId3"/>
          <a:stretch>
            <a:fillRect/>
          </a:stretch>
        </p:blipFill>
        <p:spPr>
          <a:xfrm>
            <a:off x="5463541" y="2411136"/>
            <a:ext cx="3680459" cy="2377766"/>
          </a:xfrm>
          <a:prstGeom prst="rect">
            <a:avLst/>
          </a:prstGeom>
        </p:spPr>
      </p:pic>
      <p:sp>
        <p:nvSpPr>
          <p:cNvPr id="7" name="TextBox 6">
            <a:extLst>
              <a:ext uri="{FF2B5EF4-FFF2-40B4-BE49-F238E27FC236}">
                <a16:creationId xmlns:a16="http://schemas.microsoft.com/office/drawing/2014/main" id="{387E6CF2-C9B5-A949-A6D6-675B17D8D4E9}"/>
              </a:ext>
            </a:extLst>
          </p:cNvPr>
          <p:cNvSpPr txBox="1"/>
          <p:nvPr/>
        </p:nvSpPr>
        <p:spPr>
          <a:xfrm>
            <a:off x="483829" y="1118987"/>
            <a:ext cx="4048413" cy="4039565"/>
          </a:xfrm>
          <a:prstGeom prst="rect">
            <a:avLst/>
          </a:prstGeom>
          <a:noFill/>
          <a:ln>
            <a:noFill/>
          </a:ln>
        </p:spPr>
        <p:txBody>
          <a:bodyPr wrap="square" lIns="68576" tIns="34289" rIns="68576" bIns="34289" rtlCol="0">
            <a:spAutoFit/>
          </a:bodyPr>
          <a:lstStyle/>
          <a:p>
            <a:pPr>
              <a:spcBef>
                <a:spcPts val="900"/>
              </a:spcBef>
              <a:defRPr/>
            </a:pPr>
            <a:r>
              <a:rPr lang="en-US" sz="1050" dirty="0">
                <a:solidFill>
                  <a:srgbClr val="FFFFFF"/>
                </a:solidFill>
                <a:latin typeface="IBM Plex Sans" panose="020B0503050203000203" pitchFamily="34" charset="77"/>
                <a:sym typeface="Helvetica Light"/>
              </a:rPr>
              <a:t>Trust and Transparency</a:t>
            </a:r>
          </a:p>
          <a:p>
            <a:pPr marL="171450" indent="-171450">
              <a:spcBef>
                <a:spcPts val="900"/>
              </a:spcBef>
              <a:buFont typeface="Arial" charset="0"/>
              <a:buChar char="•"/>
              <a:defRPr/>
            </a:pPr>
            <a:r>
              <a:rPr lang="en-US" sz="1050" dirty="0">
                <a:solidFill>
                  <a:srgbClr val="FFFFFF"/>
                </a:solidFill>
                <a:latin typeface="IBM Plex Sans" panose="020B0503050203000203" pitchFamily="34" charset="77"/>
                <a:sym typeface="Helvetica Light"/>
              </a:rPr>
              <a:t>Intelligently delivers bias mitigation help</a:t>
            </a:r>
          </a:p>
          <a:p>
            <a:pPr marL="171450" indent="-171450">
              <a:spcBef>
                <a:spcPts val="900"/>
              </a:spcBef>
              <a:buFont typeface="Arial" charset="0"/>
              <a:buChar char="•"/>
              <a:defRPr/>
            </a:pPr>
            <a:r>
              <a:rPr lang="en-US" sz="1050" dirty="0">
                <a:solidFill>
                  <a:srgbClr val="FFFFFF"/>
                </a:solidFill>
                <a:latin typeface="IBM Plex Sans" panose="020B0503050203000203" pitchFamily="34" charset="77"/>
                <a:sym typeface="Helvetica Light"/>
              </a:rPr>
              <a:t>Provides traceability &amp; auditability of AI predictions made in production applications</a:t>
            </a:r>
          </a:p>
          <a:p>
            <a:pPr marL="171450" indent="-171450">
              <a:spcBef>
                <a:spcPts val="900"/>
              </a:spcBef>
              <a:buFont typeface="Arial" charset="0"/>
              <a:buChar char="•"/>
              <a:defRPr/>
            </a:pPr>
            <a:r>
              <a:rPr lang="en-US" sz="1050" dirty="0">
                <a:solidFill>
                  <a:srgbClr val="FFFFFF"/>
                </a:solidFill>
                <a:latin typeface="IBM Plex Sans" panose="020B0503050203000203" pitchFamily="34" charset="77"/>
                <a:sym typeface="Helvetica Light"/>
              </a:rPr>
              <a:t>Tracks AI accuracy in applications</a:t>
            </a:r>
          </a:p>
          <a:p>
            <a:pPr marL="171450" indent="-171450">
              <a:spcBef>
                <a:spcPts val="900"/>
              </a:spcBef>
              <a:buFont typeface="Arial" charset="0"/>
              <a:buChar char="•"/>
              <a:defRPr/>
            </a:pPr>
            <a:r>
              <a:rPr lang="en-US" sz="1050" dirty="0">
                <a:solidFill>
                  <a:srgbClr val="FFFFFF"/>
                </a:solidFill>
                <a:latin typeface="IBM Plex Sans" panose="020B0503050203000203" pitchFamily="34" charset="77"/>
                <a:sym typeface="Helvetica Light"/>
              </a:rPr>
              <a:t>Explains an outcome in business terms</a:t>
            </a:r>
          </a:p>
          <a:p>
            <a:pPr marL="171450" indent="-171450">
              <a:spcBef>
                <a:spcPts val="900"/>
              </a:spcBef>
              <a:buFont typeface="Arial" charset="0"/>
              <a:buChar char="•"/>
              <a:defRPr/>
            </a:pPr>
            <a:endParaRPr lang="en-US" sz="800" dirty="0">
              <a:solidFill>
                <a:srgbClr val="FFFFFF"/>
              </a:solidFill>
              <a:latin typeface="IBM Plex Sans" panose="020B0503050203000203" pitchFamily="34" charset="77"/>
              <a:sym typeface="Helvetica Light"/>
            </a:endParaRPr>
          </a:p>
          <a:p>
            <a:pPr>
              <a:spcBef>
                <a:spcPts val="900"/>
              </a:spcBef>
              <a:defRPr/>
            </a:pPr>
            <a:r>
              <a:rPr lang="en-US" sz="1050" dirty="0">
                <a:solidFill>
                  <a:srgbClr val="FFFFFF"/>
                </a:solidFill>
                <a:latin typeface="IBM Plex Sans" panose="020B0503050203000203" pitchFamily="34" charset="77"/>
                <a:sym typeface="Helvetica Light"/>
              </a:rPr>
              <a:t>Automation</a:t>
            </a:r>
          </a:p>
          <a:p>
            <a:pPr marL="171450" indent="-171450">
              <a:spcBef>
                <a:spcPts val="900"/>
              </a:spcBef>
              <a:buFont typeface="Arial" charset="0"/>
              <a:buChar char="•"/>
              <a:defRPr/>
            </a:pPr>
            <a:r>
              <a:rPr lang="en-US" sz="1050" dirty="0">
                <a:solidFill>
                  <a:srgbClr val="FFFFFF"/>
                </a:solidFill>
                <a:latin typeface="IBM Plex Sans" panose="020B0503050203000203" pitchFamily="34" charset="77"/>
                <a:sym typeface="Helvetica Light"/>
              </a:rPr>
              <a:t>Automatically detects and mitigates bias in model output, without affecting currently deployed model or outcomes</a:t>
            </a:r>
          </a:p>
          <a:p>
            <a:pPr marL="171450" indent="-171450">
              <a:spcBef>
                <a:spcPts val="900"/>
              </a:spcBef>
              <a:buFont typeface="Arial" charset="0"/>
              <a:buChar char="•"/>
              <a:defRPr/>
            </a:pPr>
            <a:r>
              <a:rPr lang="en-US" sz="1050" dirty="0" err="1">
                <a:solidFill>
                  <a:srgbClr val="FFFFFF"/>
                </a:solidFill>
                <a:latin typeface="IBM Plex Sans" panose="020B0503050203000203" pitchFamily="34" charset="77"/>
                <a:sym typeface="Helvetica Light"/>
              </a:rPr>
              <a:t>NeuNetS</a:t>
            </a:r>
            <a:r>
              <a:rPr lang="en-US" sz="1050" dirty="0">
                <a:solidFill>
                  <a:srgbClr val="FFFFFF"/>
                </a:solidFill>
                <a:latin typeface="IBM Plex Sans" panose="020B0503050203000203" pitchFamily="34" charset="77"/>
                <a:sym typeface="Helvetica Light"/>
              </a:rPr>
              <a:t> (beta) </a:t>
            </a:r>
            <a:r>
              <a:rPr lang="mr-IN" sz="1050" dirty="0">
                <a:solidFill>
                  <a:srgbClr val="FFFFFF"/>
                </a:solidFill>
                <a:latin typeface="IBM Plex Sans" panose="020B0503050203000203" pitchFamily="34" charset="77"/>
                <a:sym typeface="Helvetica Light"/>
              </a:rPr>
              <a:t>–</a:t>
            </a:r>
            <a:r>
              <a:rPr lang="en-US" sz="1050" dirty="0">
                <a:solidFill>
                  <a:srgbClr val="FFFFFF"/>
                </a:solidFill>
                <a:latin typeface="IBM Plex Sans" panose="020B0503050203000203" pitchFamily="34" charset="77"/>
                <a:sym typeface="Helvetica Light"/>
              </a:rPr>
              <a:t> automatically generates Neural Networks</a:t>
            </a:r>
          </a:p>
          <a:p>
            <a:pPr marL="171450" indent="-171450">
              <a:spcBef>
                <a:spcPts val="900"/>
              </a:spcBef>
              <a:buFont typeface="Arial" charset="0"/>
              <a:buChar char="•"/>
              <a:defRPr/>
            </a:pPr>
            <a:endParaRPr lang="en-US" sz="800" dirty="0">
              <a:solidFill>
                <a:srgbClr val="FFFFFF"/>
              </a:solidFill>
              <a:latin typeface="IBM Plex Sans" panose="020B0503050203000203" pitchFamily="34" charset="77"/>
              <a:sym typeface="Helvetica Light"/>
            </a:endParaRPr>
          </a:p>
          <a:p>
            <a:pPr>
              <a:spcBef>
                <a:spcPts val="900"/>
              </a:spcBef>
              <a:defRPr/>
            </a:pPr>
            <a:r>
              <a:rPr lang="en-US" sz="1050" dirty="0">
                <a:solidFill>
                  <a:srgbClr val="FFFFFF"/>
                </a:solidFill>
                <a:latin typeface="IBM Plex Sans" panose="020B0503050203000203" pitchFamily="34" charset="77"/>
                <a:sym typeface="Helvetica Light"/>
              </a:rPr>
              <a:t>Open by Design</a:t>
            </a:r>
          </a:p>
          <a:p>
            <a:pPr marL="171450" indent="-171450">
              <a:spcBef>
                <a:spcPts val="900"/>
              </a:spcBef>
              <a:buFont typeface="Arial" charset="0"/>
              <a:buChar char="•"/>
              <a:defRPr/>
            </a:pPr>
            <a:r>
              <a:rPr lang="en-US" sz="1050" dirty="0">
                <a:solidFill>
                  <a:srgbClr val="FFFFFF"/>
                </a:solidFill>
                <a:latin typeface="IBM Plex Sans" panose="020B0503050203000203" pitchFamily="34" charset="77"/>
                <a:sym typeface="Helvetica Light"/>
              </a:rPr>
              <a:t>Monitor and optimize models deployed on third party model serve engines.</a:t>
            </a:r>
          </a:p>
          <a:p>
            <a:pPr marL="171450" indent="-171450">
              <a:spcBef>
                <a:spcPts val="900"/>
              </a:spcBef>
              <a:buFont typeface="Arial" charset="0"/>
              <a:buChar char="•"/>
              <a:defRPr/>
            </a:pPr>
            <a:r>
              <a:rPr lang="en-US" sz="1050" dirty="0">
                <a:solidFill>
                  <a:srgbClr val="FFFFFF"/>
                </a:solidFill>
                <a:latin typeface="IBM Plex Sans" panose="020B0503050203000203" pitchFamily="34" charset="77"/>
                <a:sym typeface="Helvetica Light"/>
              </a:rPr>
              <a:t>Deploy behind enterprise firewall or on IaaS provider</a:t>
            </a:r>
          </a:p>
        </p:txBody>
      </p:sp>
    </p:spTree>
    <p:extLst>
      <p:ext uri="{BB962C8B-B14F-4D97-AF65-F5344CB8AC3E}">
        <p14:creationId xmlns:p14="http://schemas.microsoft.com/office/powerpoint/2010/main" val="2098424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685766" fontAlgn="base">
              <a:spcAft>
                <a:spcPct val="0"/>
              </a:spcAft>
              <a:defRPr/>
            </a:pPr>
            <a:r>
              <a:rPr lang="en-US" b="1" i="1" dirty="0">
                <a:latin typeface="IBM Plex Sans" charset="0"/>
                <a:ea typeface="IBM Plex Sans" charset="0"/>
                <a:cs typeface="IBM Plex Sans" charset="0"/>
              </a:rPr>
              <a:t>IBM Watson </a:t>
            </a:r>
            <a:r>
              <a:rPr lang="en-US" b="1" i="1" dirty="0" err="1">
                <a:latin typeface="IBM Plex Sans" charset="0"/>
                <a:ea typeface="IBM Plex Sans" charset="0"/>
                <a:cs typeface="IBM Plex Sans" charset="0"/>
              </a:rPr>
              <a:t>OpenScale</a:t>
            </a:r>
            <a:r>
              <a:rPr lang="en-US" b="1" i="1" dirty="0">
                <a:latin typeface="IBM Plex Sans" charset="0"/>
                <a:ea typeface="IBM Plex Sans" charset="0"/>
                <a:cs typeface="IBM Plex Sans" charset="0"/>
              </a:rPr>
              <a:t> Update: What’s New!</a:t>
            </a:r>
            <a:br>
              <a:rPr lang="en-US" b="1" i="1" dirty="0">
                <a:latin typeface="IBM Plex Sans" charset="0"/>
                <a:ea typeface="IBM Plex Sans" charset="0"/>
                <a:cs typeface="IBM Plex Sans" charset="0"/>
              </a:rPr>
            </a:br>
            <a:r>
              <a:rPr lang="en-US" sz="2000" b="1" i="1" dirty="0">
                <a:latin typeface="IBM Plex Sans" charset="0"/>
                <a:ea typeface="IBM Plex Sans" charset="0"/>
                <a:cs typeface="IBM Plex Sans" charset="0"/>
              </a:rPr>
              <a:t>Functionality available 2018.12.14</a:t>
            </a:r>
            <a:br>
              <a:rPr lang="en-US" sz="2000" b="1" i="1" dirty="0">
                <a:latin typeface="IBM Plex Sans" charset="0"/>
                <a:ea typeface="IBM Plex Sans" charset="0"/>
                <a:cs typeface="IBM Plex Sans" charset="0"/>
              </a:rPr>
            </a:br>
            <a:endParaRPr lang="en-US" dirty="0"/>
          </a:p>
        </p:txBody>
      </p:sp>
      <p:sp>
        <p:nvSpPr>
          <p:cNvPr id="3" name="Text Placeholder 2"/>
          <p:cNvSpPr>
            <a:spLocks noGrp="1"/>
          </p:cNvSpPr>
          <p:nvPr>
            <p:ph type="body" sz="quarter" idx="11"/>
          </p:nvPr>
        </p:nvSpPr>
        <p:spPr>
          <a:xfrm>
            <a:off x="151075" y="1304014"/>
            <a:ext cx="4524293" cy="3360591"/>
          </a:xfrm>
        </p:spPr>
        <p:txBody>
          <a:bodyPr/>
          <a:lstStyle/>
          <a:p>
            <a:pPr marL="214313" lvl="1" indent="-214313">
              <a:spcBef>
                <a:spcPts val="900"/>
              </a:spcBef>
              <a:buFont typeface="Arial" panose="020B0604020202020204" pitchFamily="34" charset="0"/>
              <a:buChar char="•"/>
            </a:pPr>
            <a:r>
              <a:rPr lang="en-US" sz="1400" dirty="0">
                <a:latin typeface="IBM Plex Sans" panose="020B0503050203000203" pitchFamily="34" charset="77"/>
              </a:rPr>
              <a:t>IBM Cloud Private and Public Standard Plan</a:t>
            </a:r>
          </a:p>
          <a:p>
            <a:pPr marL="214313" lvl="1" indent="-214313">
              <a:spcBef>
                <a:spcPts val="900"/>
              </a:spcBef>
              <a:buFont typeface="Arial" panose="020B0604020202020204" pitchFamily="34" charset="0"/>
              <a:buChar char="•"/>
            </a:pPr>
            <a:r>
              <a:rPr lang="en-US" sz="1400" dirty="0">
                <a:latin typeface="IBM Plex Sans" panose="020B0503050203000203" pitchFamily="34" charset="77"/>
              </a:rPr>
              <a:t>Automatically detect and mitigates bias issues at runtime</a:t>
            </a:r>
          </a:p>
          <a:p>
            <a:pPr marL="214313" lvl="1" indent="-214313">
              <a:spcBef>
                <a:spcPts val="900"/>
              </a:spcBef>
              <a:buFont typeface="Arial" panose="020B0604020202020204" pitchFamily="34" charset="0"/>
              <a:buChar char="•"/>
            </a:pPr>
            <a:r>
              <a:rPr lang="en-US" sz="1400" dirty="0">
                <a:latin typeface="IBM Plex Sans" panose="020B0503050203000203" pitchFamily="34" charset="77"/>
              </a:rPr>
              <a:t>Enhanced explain-ability with contrastive explanations providing visibility into why an AI outcome was delivered and why alternate outcomes were not recommended </a:t>
            </a:r>
          </a:p>
          <a:p>
            <a:pPr marL="214313" indent="-214313">
              <a:spcBef>
                <a:spcPts val="900"/>
              </a:spcBef>
              <a:buFont typeface="Arial" panose="020B0604020202020204" pitchFamily="34" charset="0"/>
              <a:buChar char="•"/>
            </a:pPr>
            <a:r>
              <a:rPr lang="en-US" sz="1400" dirty="0">
                <a:latin typeface="IBM Plex Sans" panose="020B0503050203000203" pitchFamily="34" charset="77"/>
              </a:rPr>
              <a:t>Monitor and optimize models deployed on any model serve engine including custom model serve engines</a:t>
            </a:r>
          </a:p>
          <a:p>
            <a:pPr marL="214313" indent="-214313">
              <a:spcBef>
                <a:spcPts val="900"/>
              </a:spcBef>
              <a:buFont typeface="Arial" panose="020B0604020202020204" pitchFamily="34" charset="0"/>
              <a:buChar char="•"/>
            </a:pPr>
            <a:r>
              <a:rPr lang="en-US" sz="1400" dirty="0">
                <a:latin typeface="IBM Plex Sans" panose="020B0503050203000203" pitchFamily="34" charset="77"/>
              </a:rPr>
              <a:t>Deploy behind your firewall or IaaS provider of choice </a:t>
            </a:r>
            <a:endParaRPr lang="en-US" sz="1400" i="1" dirty="0">
              <a:latin typeface="IBM Plex Sans" panose="020B0503050203000203" pitchFamily="34" charset="77"/>
            </a:endParaRPr>
          </a:p>
          <a:p>
            <a:pPr marL="214313" indent="-214313">
              <a:spcBef>
                <a:spcPts val="900"/>
              </a:spcBef>
              <a:buFont typeface="Arial" panose="020B0604020202020204" pitchFamily="34" charset="0"/>
              <a:buChar char="•"/>
            </a:pPr>
            <a:r>
              <a:rPr lang="en-US" sz="1400" dirty="0" err="1">
                <a:latin typeface="IBM Plex Sans" panose="020B0503050203000203" pitchFamily="34" charset="77"/>
              </a:rPr>
              <a:t>NeuNetS</a:t>
            </a:r>
            <a:r>
              <a:rPr lang="en-US" sz="1400" dirty="0">
                <a:latin typeface="IBM Plex Sans" panose="020B0503050203000203" pitchFamily="34" charset="77"/>
              </a:rPr>
              <a:t> – automatically generate Neural Networks delivering models uniquely tailored to your data </a:t>
            </a:r>
            <a:r>
              <a:rPr lang="en-US" sz="1400" i="1" dirty="0">
                <a:latin typeface="IBM Plex Sans" panose="020B0503050203000203" pitchFamily="34" charset="77"/>
              </a:rPr>
              <a:t>(beta)</a:t>
            </a:r>
          </a:p>
          <a:p>
            <a:endParaRPr lang="en-US" sz="1400" dirty="0"/>
          </a:p>
        </p:txBody>
      </p:sp>
      <p:sp>
        <p:nvSpPr>
          <p:cNvPr id="4" name="Slide Number Placeholder 3"/>
          <p:cNvSpPr>
            <a:spLocks noGrp="1"/>
          </p:cNvSpPr>
          <p:nvPr>
            <p:ph type="sldNum" sz="quarter" idx="10"/>
          </p:nvPr>
        </p:nvSpPr>
        <p:spPr/>
        <p:txBody>
          <a:bodyPr/>
          <a:lstStyle/>
          <a:p>
            <a:fld id="{E98947E1-6E9C-4553-A175-053CB8F72200}" type="slidenum">
              <a:rPr lang="en-US" smtClean="0">
                <a:solidFill>
                  <a:srgbClr val="504646"/>
                </a:solidFill>
              </a:rPr>
              <a:pPr/>
              <a:t>8</a:t>
            </a:fld>
            <a:endParaRPr lang="en-US" dirty="0">
              <a:solidFill>
                <a:srgbClr val="504646"/>
              </a:solidFill>
            </a:endParaRPr>
          </a:p>
        </p:txBody>
      </p:sp>
      <p:pic>
        <p:nvPicPr>
          <p:cNvPr id="5" name="Picture 4" descr="Configuration Screen">
            <a:extLst>
              <a:ext uri="{FF2B5EF4-FFF2-40B4-BE49-F238E27FC236}">
                <a16:creationId xmlns:a16="http://schemas.microsoft.com/office/drawing/2014/main" id="{BE6F17C8-2CB6-0B44-98E8-27A6AE49C37B}"/>
              </a:ext>
            </a:extLst>
          </p:cNvPr>
          <p:cNvPicPr>
            <a:picLocks noChangeAspect="1"/>
          </p:cNvPicPr>
          <p:nvPr/>
        </p:nvPicPr>
        <p:blipFill>
          <a:blip r:embed="rId2"/>
          <a:stretch>
            <a:fillRect/>
          </a:stretch>
        </p:blipFill>
        <p:spPr>
          <a:xfrm>
            <a:off x="5138535" y="791091"/>
            <a:ext cx="3438930" cy="257175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54D97492-DDC5-1244-AC0B-52E81917E3D8}"/>
              </a:ext>
            </a:extLst>
          </p:cNvPr>
          <p:cNvPicPr>
            <a:picLocks noChangeAspect="1"/>
          </p:cNvPicPr>
          <p:nvPr/>
        </p:nvPicPr>
        <p:blipFill>
          <a:blip r:embed="rId3"/>
          <a:stretch>
            <a:fillRect/>
          </a:stretch>
        </p:blipFill>
        <p:spPr>
          <a:xfrm>
            <a:off x="5507208" y="2849685"/>
            <a:ext cx="3522493" cy="2220278"/>
          </a:xfrm>
          <a:prstGeom prst="rect">
            <a:avLst/>
          </a:prstGeom>
          <a:ln>
            <a:solidFill>
              <a:schemeClr val="tx1"/>
            </a:solidFill>
          </a:ln>
        </p:spPr>
      </p:pic>
    </p:spTree>
    <p:extLst>
      <p:ext uri="{BB962C8B-B14F-4D97-AF65-F5344CB8AC3E}">
        <p14:creationId xmlns:p14="http://schemas.microsoft.com/office/powerpoint/2010/main" val="2116486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52EDE84-1D96-C741-BDC9-2260DF8830AE}"/>
              </a:ext>
            </a:extLst>
          </p:cNvPr>
          <p:cNvSpPr/>
          <p:nvPr/>
        </p:nvSpPr>
        <p:spPr>
          <a:xfrm>
            <a:off x="6901574" y="181749"/>
            <a:ext cx="2028062" cy="2430897"/>
          </a:xfrm>
          <a:prstGeom prst="rect">
            <a:avLst/>
          </a:prstGeom>
          <a:solidFill>
            <a:srgbClr val="0070C0"/>
          </a:solidFill>
        </p:spPr>
        <p:txBody>
          <a:bodyPr wrap="square" lIns="0" tIns="0" rIns="0" bIns="0" rtlCol="0" anchor="ctr">
            <a:noAutofit/>
          </a:bodyPr>
          <a:lstStyle/>
          <a:p>
            <a:pPr algn="ctr" defTabSz="685732">
              <a:defRPr/>
            </a:pPr>
            <a:endParaRPr lang="en-US" sz="900" dirty="0" err="1">
              <a:solidFill>
                <a:srgbClr val="000000"/>
              </a:solidFill>
              <a:latin typeface="Arial"/>
              <a:cs typeface="Arial"/>
            </a:endParaRPr>
          </a:p>
        </p:txBody>
      </p:sp>
      <p:sp>
        <p:nvSpPr>
          <p:cNvPr id="25" name="Rectangle 24">
            <a:extLst>
              <a:ext uri="{FF2B5EF4-FFF2-40B4-BE49-F238E27FC236}">
                <a16:creationId xmlns:a16="http://schemas.microsoft.com/office/drawing/2014/main" id="{E52EDE84-1D96-C741-BDC9-2260DF8830AE}"/>
              </a:ext>
            </a:extLst>
          </p:cNvPr>
          <p:cNvSpPr/>
          <p:nvPr/>
        </p:nvSpPr>
        <p:spPr>
          <a:xfrm>
            <a:off x="4795851" y="181749"/>
            <a:ext cx="1927312" cy="2425505"/>
          </a:xfrm>
          <a:prstGeom prst="rect">
            <a:avLst/>
          </a:prstGeom>
          <a:solidFill>
            <a:srgbClr val="0070C0"/>
          </a:solidFill>
        </p:spPr>
        <p:txBody>
          <a:bodyPr wrap="square" lIns="0" tIns="0" rIns="0" bIns="0" rtlCol="0" anchor="ctr">
            <a:noAutofit/>
          </a:bodyPr>
          <a:lstStyle/>
          <a:p>
            <a:pPr algn="ctr" defTabSz="685732">
              <a:defRPr/>
            </a:pPr>
            <a:endParaRPr lang="en-US" sz="900" dirty="0" err="1">
              <a:solidFill>
                <a:srgbClr val="000000"/>
              </a:solidFill>
              <a:latin typeface="Arial"/>
              <a:cs typeface="Arial"/>
            </a:endParaRPr>
          </a:p>
        </p:txBody>
      </p:sp>
      <p:sp>
        <p:nvSpPr>
          <p:cNvPr id="2" name="Title 1"/>
          <p:cNvSpPr>
            <a:spLocks noGrp="1"/>
          </p:cNvSpPr>
          <p:nvPr>
            <p:ph type="title"/>
          </p:nvPr>
        </p:nvSpPr>
        <p:spPr>
          <a:xfrm>
            <a:off x="194996" y="237282"/>
            <a:ext cx="8686800" cy="428550"/>
          </a:xfrm>
        </p:spPr>
        <p:txBody>
          <a:bodyPr/>
          <a:lstStyle/>
          <a:p>
            <a:pPr defTabSz="685766" fontAlgn="base">
              <a:spcAft>
                <a:spcPct val="0"/>
              </a:spcAft>
              <a:defRPr/>
            </a:pPr>
            <a:r>
              <a:rPr lang="en-US" sz="2800" b="1" i="1" dirty="0">
                <a:latin typeface="IBM Plex Sans" charset="0"/>
                <a:ea typeface="IBM Plex Sans" charset="0"/>
                <a:cs typeface="IBM Plex Sans" charset="0"/>
              </a:rPr>
              <a:t>Multi-Cloud Deployment </a:t>
            </a:r>
            <a:br>
              <a:rPr lang="en-US" sz="2800" b="1" i="1" dirty="0">
                <a:latin typeface="IBM Plex Sans" charset="0"/>
                <a:ea typeface="IBM Plex Sans" charset="0"/>
                <a:cs typeface="IBM Plex Sans" charset="0"/>
              </a:rPr>
            </a:br>
            <a:r>
              <a:rPr lang="en-US" sz="2000" b="1" i="1" dirty="0">
                <a:latin typeface="IBM Plex Sans" charset="0"/>
                <a:ea typeface="IBM Plex Sans" charset="0"/>
                <a:cs typeface="IBM Plex Sans" charset="0"/>
              </a:rPr>
              <a:t>Through IBM Cloud Private</a:t>
            </a:r>
            <a:br>
              <a:rPr lang="en-US" sz="2000" b="1" i="1" dirty="0">
                <a:latin typeface="IBM Plex Sans" charset="0"/>
                <a:ea typeface="IBM Plex Sans" charset="0"/>
                <a:cs typeface="IBM Plex Sans" charset="0"/>
              </a:rPr>
            </a:br>
            <a:r>
              <a:rPr lang="en-US" sz="2800" b="1" i="1" dirty="0">
                <a:latin typeface="IBM Plex Sans" charset="0"/>
                <a:ea typeface="IBM Plex Sans" charset="0"/>
                <a:cs typeface="IBM Plex Sans" charset="0"/>
              </a:rPr>
              <a:t> </a:t>
            </a:r>
            <a:br>
              <a:rPr lang="en-US" sz="2800" b="1" i="1" dirty="0">
                <a:latin typeface="IBM Plex Sans" charset="0"/>
                <a:ea typeface="IBM Plex Sans" charset="0"/>
                <a:cs typeface="IBM Plex Sans" charset="0"/>
              </a:rPr>
            </a:br>
            <a:endParaRPr lang="en-US" sz="2000" dirty="0"/>
          </a:p>
        </p:txBody>
      </p:sp>
      <p:sp>
        <p:nvSpPr>
          <p:cNvPr id="3" name="Text Placeholder 2"/>
          <p:cNvSpPr>
            <a:spLocks noGrp="1"/>
          </p:cNvSpPr>
          <p:nvPr>
            <p:ph type="body" sz="quarter" idx="11"/>
          </p:nvPr>
        </p:nvSpPr>
        <p:spPr>
          <a:xfrm>
            <a:off x="532442" y="1407381"/>
            <a:ext cx="3411405" cy="3257224"/>
          </a:xfrm>
        </p:spPr>
        <p:txBody>
          <a:bodyPr/>
          <a:lstStyle/>
          <a:p>
            <a:pPr marL="214313" lvl="1" indent="-214313">
              <a:spcBef>
                <a:spcPts val="900"/>
              </a:spcBef>
              <a:buFont typeface="Arial" panose="020B0604020202020204" pitchFamily="34" charset="0"/>
              <a:buChar char="•"/>
            </a:pPr>
            <a:r>
              <a:rPr lang="en-US" sz="1500" dirty="0">
                <a:latin typeface="IBM Plex Sans" panose="020B0503050203000203" pitchFamily="34" charset="77"/>
              </a:rPr>
              <a:t>Watson </a:t>
            </a:r>
            <a:r>
              <a:rPr lang="en-US" sz="1500" dirty="0" err="1">
                <a:latin typeface="IBM Plex Sans" panose="020B0503050203000203" pitchFamily="34" charset="77"/>
              </a:rPr>
              <a:t>OpenScale</a:t>
            </a:r>
            <a:r>
              <a:rPr lang="en-US" sz="1500" dirty="0">
                <a:latin typeface="IBM Plex Sans" panose="020B0503050203000203" pitchFamily="34" charset="77"/>
              </a:rPr>
              <a:t> can be deployed wherever organizations need it</a:t>
            </a:r>
          </a:p>
          <a:p>
            <a:pPr marL="557213" lvl="2" indent="-214313">
              <a:spcBef>
                <a:spcPts val="900"/>
              </a:spcBef>
              <a:buFont typeface="Arial" panose="020B0604020202020204" pitchFamily="34" charset="0"/>
              <a:buChar char="•"/>
            </a:pPr>
            <a:r>
              <a:rPr lang="en-US" sz="1500" dirty="0">
                <a:latin typeface="IBM Plex Sans" panose="020B0503050203000203" pitchFamily="34" charset="77"/>
              </a:rPr>
              <a:t>IBM Public Cloud</a:t>
            </a:r>
          </a:p>
          <a:p>
            <a:pPr marL="557213" lvl="2" indent="-214313">
              <a:spcBef>
                <a:spcPts val="900"/>
              </a:spcBef>
              <a:buFont typeface="Arial" panose="020B0604020202020204" pitchFamily="34" charset="0"/>
              <a:buChar char="•"/>
            </a:pPr>
            <a:r>
              <a:rPr lang="en-US" sz="1500" dirty="0">
                <a:latin typeface="IBM Plex Sans" panose="020B0503050203000203" pitchFamily="34" charset="77"/>
              </a:rPr>
              <a:t>IBM Cloud Private</a:t>
            </a:r>
          </a:p>
          <a:p>
            <a:pPr marL="557213" lvl="2" indent="-214313">
              <a:spcBef>
                <a:spcPts val="900"/>
              </a:spcBef>
              <a:buFont typeface="Arial" panose="020B0604020202020204" pitchFamily="34" charset="0"/>
              <a:buChar char="•"/>
            </a:pPr>
            <a:r>
              <a:rPr lang="en-US" sz="1500" dirty="0">
                <a:latin typeface="IBM Plex Sans" panose="020B0503050203000203" pitchFamily="34" charset="77"/>
              </a:rPr>
              <a:t>Third party cloud providers </a:t>
            </a:r>
          </a:p>
          <a:p>
            <a:pPr marL="214313" lvl="1" indent="-214313">
              <a:spcBef>
                <a:spcPts val="900"/>
              </a:spcBef>
              <a:buFont typeface="Arial" panose="020B0604020202020204" pitchFamily="34" charset="0"/>
              <a:buChar char="•"/>
            </a:pPr>
            <a:r>
              <a:rPr lang="en-US" sz="1500" dirty="0">
                <a:latin typeface="IBM Plex Sans" panose="020B0503050203000203" pitchFamily="34" charset="77"/>
              </a:rPr>
              <a:t>Deployment through IBM Cloud Private provides a common installation and management experience wherever the offering is located</a:t>
            </a:r>
          </a:p>
          <a:p>
            <a:endParaRPr lang="en-US" dirty="0"/>
          </a:p>
        </p:txBody>
      </p:sp>
      <p:pic>
        <p:nvPicPr>
          <p:cNvPr id="7" name="Picture 6">
            <a:extLst>
              <a:ext uri="{FF2B5EF4-FFF2-40B4-BE49-F238E27FC236}">
                <a16:creationId xmlns:a16="http://schemas.microsoft.com/office/drawing/2014/main" id="{D6493273-B8FF-424B-8AEA-BADC310FDF96}"/>
              </a:ext>
            </a:extLst>
          </p:cNvPr>
          <p:cNvPicPr>
            <a:picLocks noChangeAspect="1"/>
          </p:cNvPicPr>
          <p:nvPr/>
        </p:nvPicPr>
        <p:blipFill>
          <a:blip r:embed="rId2"/>
          <a:stretch>
            <a:fillRect/>
          </a:stretch>
        </p:blipFill>
        <p:spPr>
          <a:xfrm>
            <a:off x="5618111" y="4203136"/>
            <a:ext cx="703893" cy="688591"/>
          </a:xfrm>
          <a:prstGeom prst="rect">
            <a:avLst/>
          </a:prstGeom>
        </p:spPr>
      </p:pic>
      <p:pic>
        <p:nvPicPr>
          <p:cNvPr id="8" name="Picture 7">
            <a:extLst>
              <a:ext uri="{FF2B5EF4-FFF2-40B4-BE49-F238E27FC236}">
                <a16:creationId xmlns:a16="http://schemas.microsoft.com/office/drawing/2014/main" id="{7A5D4F9D-A97D-4C4E-8923-95933CFFA767}"/>
              </a:ext>
            </a:extLst>
          </p:cNvPr>
          <p:cNvPicPr>
            <a:picLocks noChangeAspect="1"/>
          </p:cNvPicPr>
          <p:nvPr/>
        </p:nvPicPr>
        <p:blipFill>
          <a:blip r:embed="rId3"/>
          <a:stretch>
            <a:fillRect/>
          </a:stretch>
        </p:blipFill>
        <p:spPr>
          <a:xfrm>
            <a:off x="4732114" y="3550905"/>
            <a:ext cx="722426" cy="432136"/>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4816BEA5-EFDF-EC42-AE85-040E11825D07}"/>
              </a:ext>
            </a:extLst>
          </p:cNvPr>
          <p:cNvPicPr>
            <a:picLocks noChangeAspect="1"/>
          </p:cNvPicPr>
          <p:nvPr/>
        </p:nvPicPr>
        <p:blipFill>
          <a:blip r:embed="rId4"/>
          <a:stretch>
            <a:fillRect/>
          </a:stretch>
        </p:blipFill>
        <p:spPr>
          <a:xfrm>
            <a:off x="4772017" y="4245003"/>
            <a:ext cx="529964" cy="546024"/>
          </a:xfrm>
          <a:prstGeom prst="rect">
            <a:avLst/>
          </a:prstGeom>
        </p:spPr>
      </p:pic>
      <p:pic>
        <p:nvPicPr>
          <p:cNvPr id="10" name="Picture 9" descr="A close up of a logo&#10;&#10;Description automatically generated">
            <a:extLst>
              <a:ext uri="{FF2B5EF4-FFF2-40B4-BE49-F238E27FC236}">
                <a16:creationId xmlns:a16="http://schemas.microsoft.com/office/drawing/2014/main" id="{8D078D7D-5FFC-5142-A453-56B88E89A1AC}"/>
              </a:ext>
            </a:extLst>
          </p:cNvPr>
          <p:cNvPicPr>
            <a:picLocks noChangeAspect="1"/>
          </p:cNvPicPr>
          <p:nvPr/>
        </p:nvPicPr>
        <p:blipFill>
          <a:blip r:embed="rId5"/>
          <a:stretch>
            <a:fillRect/>
          </a:stretch>
        </p:blipFill>
        <p:spPr>
          <a:xfrm>
            <a:off x="6249984" y="3899854"/>
            <a:ext cx="980249" cy="577052"/>
          </a:xfrm>
          <a:prstGeom prst="rect">
            <a:avLst/>
          </a:prstGeom>
        </p:spPr>
      </p:pic>
      <p:pic>
        <p:nvPicPr>
          <p:cNvPr id="11" name="Picture 10" descr="A picture containing indoor, building&#10;&#10;Description automatically generated">
            <a:extLst>
              <a:ext uri="{FF2B5EF4-FFF2-40B4-BE49-F238E27FC236}">
                <a16:creationId xmlns:a16="http://schemas.microsoft.com/office/drawing/2014/main" id="{F5DBB4F4-F3F5-4D49-80C3-545F8C5218DB}"/>
              </a:ext>
            </a:extLst>
          </p:cNvPr>
          <p:cNvPicPr>
            <a:picLocks noChangeAspect="1"/>
          </p:cNvPicPr>
          <p:nvPr/>
        </p:nvPicPr>
        <p:blipFill>
          <a:blip r:embed="rId6"/>
          <a:stretch>
            <a:fillRect/>
          </a:stretch>
        </p:blipFill>
        <p:spPr>
          <a:xfrm>
            <a:off x="7659578" y="3772625"/>
            <a:ext cx="834892" cy="932776"/>
          </a:xfrm>
          <a:prstGeom prst="rect">
            <a:avLst/>
          </a:prstGeom>
        </p:spPr>
      </p:pic>
      <p:pic>
        <p:nvPicPr>
          <p:cNvPr id="12" name="Picture 11" descr="A picture containing clipart&#10;&#10;Description automatically generated">
            <a:extLst>
              <a:ext uri="{FF2B5EF4-FFF2-40B4-BE49-F238E27FC236}">
                <a16:creationId xmlns:a16="http://schemas.microsoft.com/office/drawing/2014/main" id="{C3559E8B-A3CA-BC4D-A174-491A57C91CAA}"/>
              </a:ext>
            </a:extLst>
          </p:cNvPr>
          <p:cNvPicPr>
            <a:picLocks noChangeAspect="1"/>
          </p:cNvPicPr>
          <p:nvPr/>
        </p:nvPicPr>
        <p:blipFill>
          <a:blip r:embed="rId7"/>
          <a:stretch>
            <a:fillRect/>
          </a:stretch>
        </p:blipFill>
        <p:spPr>
          <a:xfrm>
            <a:off x="5527613" y="3517658"/>
            <a:ext cx="896364" cy="547077"/>
          </a:xfrm>
          <a:prstGeom prst="rect">
            <a:avLst/>
          </a:prstGeom>
        </p:spPr>
      </p:pic>
      <p:sp>
        <p:nvSpPr>
          <p:cNvPr id="16" name="TextBox 15">
            <a:extLst>
              <a:ext uri="{FF2B5EF4-FFF2-40B4-BE49-F238E27FC236}">
                <a16:creationId xmlns:a16="http://schemas.microsoft.com/office/drawing/2014/main" id="{0C170165-AC02-8D49-875E-566120549EC2}"/>
              </a:ext>
            </a:extLst>
          </p:cNvPr>
          <p:cNvSpPr txBox="1"/>
          <p:nvPr/>
        </p:nvSpPr>
        <p:spPr>
          <a:xfrm>
            <a:off x="7127237" y="1700559"/>
            <a:ext cx="1747527"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50800" rIns="0" bIns="50800" numCol="1" spcCol="38100" rtlCol="0" anchor="t">
            <a:spAutoFit/>
          </a:bodyPr>
          <a:lstStyle/>
          <a:p>
            <a:pPr algn="ctr" defTabSz="546086" hangingPunct="0">
              <a:defRPr/>
            </a:pPr>
            <a:r>
              <a:rPr lang="en-US" sz="1400" dirty="0">
                <a:solidFill>
                  <a:srgbClr val="EAEAEA"/>
                </a:solidFill>
                <a:latin typeface="IBM Plex Sans" charset="0"/>
                <a:ea typeface="IBM Plex Sans" charset="0"/>
                <a:cs typeface="IBM Plex Sans" charset="0"/>
                <a:sym typeface="Helvetica Neue Light"/>
              </a:rPr>
              <a:t>Cloud native, behind the firewall, client managed</a:t>
            </a:r>
            <a:endParaRPr lang="en-US" sz="1400" b="1" dirty="0">
              <a:solidFill>
                <a:srgbClr val="FFFFFF"/>
              </a:solidFill>
              <a:latin typeface="IBM Plex Sans Text" charset="0"/>
              <a:ea typeface="IBM Plex Sans Text" charset="0"/>
              <a:cs typeface="IBM Plex Sans Text" charset="0"/>
              <a:sym typeface="Helvetica Neue Light"/>
            </a:endParaRPr>
          </a:p>
        </p:txBody>
      </p:sp>
      <p:sp>
        <p:nvSpPr>
          <p:cNvPr id="17" name="Shape 129">
            <a:extLst>
              <a:ext uri="{FF2B5EF4-FFF2-40B4-BE49-F238E27FC236}">
                <a16:creationId xmlns:a16="http://schemas.microsoft.com/office/drawing/2014/main" id="{33729C86-7C73-D141-9301-84A76EBB0890}"/>
              </a:ext>
            </a:extLst>
          </p:cNvPr>
          <p:cNvSpPr/>
          <p:nvPr/>
        </p:nvSpPr>
        <p:spPr>
          <a:xfrm>
            <a:off x="7332507" y="1250611"/>
            <a:ext cx="1185101" cy="2769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defTabSz="815975">
              <a:defRPr sz="1100"/>
            </a:lvl1pPr>
          </a:lstStyle>
          <a:p>
            <a:pPr defTabSz="611981">
              <a:defRPr/>
            </a:pPr>
            <a:r>
              <a:rPr lang="en-US" sz="1800" dirty="0">
                <a:solidFill>
                  <a:srgbClr val="FFFFFF"/>
                </a:solidFill>
                <a:latin typeface="IBM Plex Sans Text" charset="0"/>
                <a:ea typeface="IBM Plex Sans Text" charset="0"/>
                <a:cs typeface="IBM Plex Sans Text" charset="0"/>
              </a:rPr>
              <a:t>PRIVATE</a:t>
            </a:r>
            <a:endParaRPr sz="1800" dirty="0">
              <a:solidFill>
                <a:srgbClr val="FFFFFF"/>
              </a:solidFill>
              <a:latin typeface="IBM Plex Sans Text" charset="0"/>
              <a:ea typeface="IBM Plex Sans Text" charset="0"/>
              <a:cs typeface="IBM Plex Sans Text" charset="0"/>
            </a:endParaRPr>
          </a:p>
        </p:txBody>
      </p:sp>
      <p:pic>
        <p:nvPicPr>
          <p:cNvPr id="18" name="Picture 17">
            <a:extLst>
              <a:ext uri="{FF2B5EF4-FFF2-40B4-BE49-F238E27FC236}">
                <a16:creationId xmlns:a16="http://schemas.microsoft.com/office/drawing/2014/main" id="{8554BA4C-1776-814F-86BA-FF875CD743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9578" y="352393"/>
            <a:ext cx="454342" cy="648673"/>
          </a:xfrm>
          <a:prstGeom prst="rect">
            <a:avLst/>
          </a:prstGeom>
          <a:ln>
            <a:noFill/>
          </a:ln>
        </p:spPr>
      </p:pic>
      <p:sp>
        <p:nvSpPr>
          <p:cNvPr id="19" name="TextBox 18">
            <a:extLst>
              <a:ext uri="{FF2B5EF4-FFF2-40B4-BE49-F238E27FC236}">
                <a16:creationId xmlns:a16="http://schemas.microsoft.com/office/drawing/2014/main" id="{535920B7-44C2-3545-96C8-7D1D17F013A0}"/>
              </a:ext>
            </a:extLst>
          </p:cNvPr>
          <p:cNvSpPr txBox="1"/>
          <p:nvPr/>
        </p:nvSpPr>
        <p:spPr>
          <a:xfrm>
            <a:off x="4921615" y="1615119"/>
            <a:ext cx="1557634" cy="8258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50800" rIns="0" bIns="50800" numCol="1" spcCol="38100" rtlCol="0" anchor="t">
            <a:spAutoFit/>
          </a:bodyPr>
          <a:lstStyle/>
          <a:p>
            <a:pPr algn="ctr">
              <a:spcBef>
                <a:spcPts val="600"/>
              </a:spcBef>
              <a:defRPr/>
            </a:pPr>
            <a:r>
              <a:rPr lang="en-US" sz="1400" dirty="0">
                <a:solidFill>
                  <a:srgbClr val="EAEAEA"/>
                </a:solidFill>
                <a:latin typeface="IBM Plex Sans" charset="0"/>
                <a:ea typeface="IBM Plex Sans" charset="0"/>
                <a:cs typeface="IBM Plex Sans" charset="0"/>
                <a:sym typeface="Helvetica Neue Light"/>
              </a:rPr>
              <a:t>Maximize on cloud agility and economics</a:t>
            </a:r>
          </a:p>
        </p:txBody>
      </p:sp>
      <p:sp>
        <p:nvSpPr>
          <p:cNvPr id="20" name="Shape 129">
            <a:extLst>
              <a:ext uri="{FF2B5EF4-FFF2-40B4-BE49-F238E27FC236}">
                <a16:creationId xmlns:a16="http://schemas.microsoft.com/office/drawing/2014/main" id="{4DDE5F6B-C830-614E-9A40-0BE223355839}"/>
              </a:ext>
            </a:extLst>
          </p:cNvPr>
          <p:cNvSpPr/>
          <p:nvPr/>
        </p:nvSpPr>
        <p:spPr>
          <a:xfrm>
            <a:off x="5142778" y="1220770"/>
            <a:ext cx="1233456" cy="2769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defTabSz="815975">
              <a:defRPr sz="1100"/>
            </a:lvl1pPr>
          </a:lstStyle>
          <a:p>
            <a:pPr defTabSz="611981">
              <a:defRPr/>
            </a:pPr>
            <a:r>
              <a:rPr lang="en-US" sz="1800" dirty="0">
                <a:solidFill>
                  <a:srgbClr val="EAEAEA">
                    <a:lumMod val="20000"/>
                    <a:lumOff val="80000"/>
                  </a:srgbClr>
                </a:solidFill>
                <a:latin typeface="IBM Plex Sans Text" charset="0"/>
                <a:ea typeface="IBM Plex Sans Text" charset="0"/>
                <a:cs typeface="IBM Plex Sans Text" charset="0"/>
              </a:rPr>
              <a:t>PUBLIC</a:t>
            </a:r>
            <a:endParaRPr sz="1800" dirty="0">
              <a:solidFill>
                <a:srgbClr val="EAEAEA">
                  <a:lumMod val="20000"/>
                  <a:lumOff val="80000"/>
                </a:srgbClr>
              </a:solidFill>
              <a:latin typeface="IBM Plex Sans Text" charset="0"/>
              <a:ea typeface="IBM Plex Sans Text" charset="0"/>
              <a:cs typeface="IBM Plex Sans Text" charset="0"/>
            </a:endParaRPr>
          </a:p>
        </p:txBody>
      </p:sp>
      <p:pic>
        <p:nvPicPr>
          <p:cNvPr id="21" name="Picture 20">
            <a:extLst>
              <a:ext uri="{FF2B5EF4-FFF2-40B4-BE49-F238E27FC236}">
                <a16:creationId xmlns:a16="http://schemas.microsoft.com/office/drawing/2014/main" id="{CBAF0247-7696-1A49-ADD1-BFC02196FA2F}"/>
              </a:ext>
            </a:extLst>
          </p:cNvPr>
          <p:cNvPicPr>
            <a:picLocks noChangeAspect="1"/>
          </p:cNvPicPr>
          <p:nvPr/>
        </p:nvPicPr>
        <p:blipFill>
          <a:blip r:embed="rId9"/>
          <a:stretch>
            <a:fillRect/>
          </a:stretch>
        </p:blipFill>
        <p:spPr>
          <a:xfrm>
            <a:off x="5527613" y="350582"/>
            <a:ext cx="554213" cy="608225"/>
          </a:xfrm>
          <a:prstGeom prst="rect">
            <a:avLst/>
          </a:prstGeom>
        </p:spPr>
      </p:pic>
      <p:sp>
        <p:nvSpPr>
          <p:cNvPr id="22" name="Rectangle 21">
            <a:extLst>
              <a:ext uri="{FF2B5EF4-FFF2-40B4-BE49-F238E27FC236}">
                <a16:creationId xmlns:a16="http://schemas.microsoft.com/office/drawing/2014/main" id="{6F487965-8BA7-674F-B8FD-B2F61133F73F}"/>
              </a:ext>
            </a:extLst>
          </p:cNvPr>
          <p:cNvSpPr/>
          <p:nvPr/>
        </p:nvSpPr>
        <p:spPr>
          <a:xfrm>
            <a:off x="4776911" y="2691250"/>
            <a:ext cx="4162178" cy="6307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b="1" dirty="0">
                <a:solidFill>
                  <a:srgbClr val="EAEAEA"/>
                </a:solidFill>
                <a:latin typeface="IBM Plex Sans" charset="0"/>
                <a:ea typeface="IBM Plex Sans" charset="0"/>
                <a:cs typeface="IBM Plex Sans" charset="0"/>
              </a:rPr>
              <a:t>Cloud Native Experience</a:t>
            </a:r>
          </a:p>
          <a:p>
            <a:pPr algn="ctr">
              <a:defRPr/>
            </a:pPr>
            <a:r>
              <a:rPr lang="en-US" sz="1400" dirty="0">
                <a:solidFill>
                  <a:srgbClr val="EAEAEA"/>
                </a:solidFill>
                <a:latin typeface="IBM Plex Sans" charset="0"/>
                <a:ea typeface="IBM Plex Sans" charset="0"/>
                <a:cs typeface="IBM Plex Sans" charset="0"/>
                <a:sym typeface="Helvetica Neue Light"/>
              </a:rPr>
              <a:t>Regardless of which cloud you choose, you get market leading Watson capabilities.  </a:t>
            </a:r>
            <a:endParaRPr lang="en-US" sz="1400" b="1" dirty="0">
              <a:solidFill>
                <a:srgbClr val="EAEAEA"/>
              </a:solidFill>
              <a:latin typeface="IBM Plex Sans" charset="0"/>
              <a:ea typeface="IBM Plex Sans" charset="0"/>
              <a:cs typeface="IBM Plex Sans" charset="0"/>
            </a:endParaRPr>
          </a:p>
        </p:txBody>
      </p:sp>
      <p:sp>
        <p:nvSpPr>
          <p:cNvPr id="23" name="Rectangle 22">
            <a:extLst>
              <a:ext uri="{FF2B5EF4-FFF2-40B4-BE49-F238E27FC236}">
                <a16:creationId xmlns:a16="http://schemas.microsoft.com/office/drawing/2014/main" id="{A8E77F58-BF92-524D-8487-62955CE4A64E}"/>
              </a:ext>
            </a:extLst>
          </p:cNvPr>
          <p:cNvSpPr/>
          <p:nvPr/>
        </p:nvSpPr>
        <p:spPr>
          <a:xfrm>
            <a:off x="4795851" y="2218576"/>
            <a:ext cx="1775210" cy="388678"/>
          </a:xfrm>
          <a:prstGeom prst="rect">
            <a:avLst/>
          </a:prstGeom>
        </p:spPr>
        <p:txBody>
          <a:bodyPr wrap="square" lIns="0" tIns="0" rIns="0" bIns="0" rtlCol="0" anchor="ctr">
            <a:noAutofit/>
          </a:bodyPr>
          <a:lstStyle/>
          <a:p>
            <a:pPr algn="ctr"/>
            <a:endParaRPr lang="en-US" sz="900" dirty="0" err="1">
              <a:solidFill>
                <a:srgbClr val="FFFFFF"/>
              </a:solidFill>
              <a:latin typeface="Arial"/>
              <a:cs typeface="Arial"/>
            </a:endParaRPr>
          </a:p>
        </p:txBody>
      </p:sp>
    </p:spTree>
    <p:extLst>
      <p:ext uri="{BB962C8B-B14F-4D97-AF65-F5344CB8AC3E}">
        <p14:creationId xmlns:p14="http://schemas.microsoft.com/office/powerpoint/2010/main" val="9438269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IBM Developer 2018 whit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1200"/>
          </a:spcAft>
          <a:defRPr sz="1200" dirty="0" smtClean="0">
            <a:solidFill>
              <a:schemeClr val="tx1"/>
            </a:solidFill>
            <a:latin typeface="+mn-lt"/>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Arial_16x9" id="{E546D18A-4A56-6C4A-B5C8-65633EE9A008}" vid="{878C0C19-3A89-0A44-900E-16182F0D4E0E}"/>
    </a:ext>
  </a:extLst>
</a:theme>
</file>

<file path=ppt/theme/theme2.xml><?xml version="1.0" encoding="utf-8"?>
<a:theme xmlns:a="http://schemas.openxmlformats.org/drawingml/2006/main" name="IBM Developer 2018 blu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1200"/>
          </a:spcAft>
          <a:defRPr sz="1200" dirty="0" smtClean="0">
            <a:solidFill>
              <a:schemeClr val="bg1"/>
            </a:solidFill>
            <a:latin typeface="+mn-lt"/>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Arial_16x9" id="{E546D18A-4A56-6C4A-B5C8-65633EE9A008}" vid="{83881308-1D4B-8B41-9B5A-3ACAE89432B0}"/>
    </a:ext>
  </a:extLst>
</a:theme>
</file>

<file path=ppt/theme/theme3.xml><?xml version="1.0" encoding="utf-8"?>
<a:theme xmlns:a="http://schemas.openxmlformats.org/drawingml/2006/main" name="IBM Developer 2018 black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1200"/>
          </a:spcAft>
          <a:defRPr sz="1200" dirty="0" smtClean="0">
            <a:solidFill>
              <a:schemeClr val="bg1"/>
            </a:solidFill>
            <a:latin typeface="+mn-lt"/>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Arial_16x9" id="{E546D18A-4A56-6C4A-B5C8-65633EE9A008}" vid="{910FA972-C976-BC49-BD07-2460A126DCAE}"/>
    </a:ext>
  </a:extLst>
</a:theme>
</file>

<file path=ppt/theme/theme4.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5.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IBM_Developer_Master_Presentation_2018_V01_Arial</Template>
  <TotalTime>106</TotalTime>
  <Words>1104</Words>
  <Application>Microsoft Office PowerPoint</Application>
  <PresentationFormat>On-screen Show (16:9)</PresentationFormat>
  <Paragraphs>130</Paragraphs>
  <Slides>12</Slides>
  <Notes>2</Notes>
  <HiddenSlides>0</HiddenSlides>
  <MMClips>0</MMClips>
  <ScaleCrop>false</ScaleCrop>
  <HeadingPairs>
    <vt:vector size="4" baseType="variant">
      <vt:variant>
        <vt:lpstr>Theme</vt:lpstr>
      </vt:variant>
      <vt:variant>
        <vt:i4>3</vt:i4>
      </vt:variant>
      <vt:variant>
        <vt:lpstr>Slide Titles</vt:lpstr>
      </vt:variant>
      <vt:variant>
        <vt:i4>12</vt:i4>
      </vt:variant>
    </vt:vector>
  </HeadingPairs>
  <TitlesOfParts>
    <vt:vector size="15" baseType="lpstr">
      <vt:lpstr>IBM Developer 2018 white background</vt:lpstr>
      <vt:lpstr>IBM Developer 2018 blue background</vt:lpstr>
      <vt:lpstr>IBM Developer 2018 black background</vt:lpstr>
      <vt:lpstr>Achieving Trusted AI with IBM Watson OpenScale — Manish Bhide, Ph.D. Chief Architect, Trust &amp; Transparency, IBM Watson OpenScale  Twitter: @manishbhide1</vt:lpstr>
      <vt:lpstr>PowerPoint Presentation</vt:lpstr>
      <vt:lpstr>AI adoption is accelerating… but there is a unique set of challenges</vt:lpstr>
      <vt:lpstr>PowerPoint Presentation</vt:lpstr>
      <vt:lpstr>Watson OpenScale</vt:lpstr>
      <vt:lpstr>Infuse AI Everywhere, with confidence </vt:lpstr>
      <vt:lpstr>IBM Watson OpenScale  Automate and Operate AI at Scale </vt:lpstr>
      <vt:lpstr>IBM Watson OpenScale Update: What’s New! Functionality available 2018.12.14 </vt:lpstr>
      <vt:lpstr>Multi-Cloud Deployment  Through IBM Cloud Private   </vt:lpstr>
      <vt:lpstr>Demonstration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Developer Presentation Template — IBM Arial Variant</dc:title>
  <dc:creator>Neha Sobti</dc:creator>
  <cp:lastModifiedBy>MANISH Bhide</cp:lastModifiedBy>
  <cp:revision>36</cp:revision>
  <cp:lastPrinted>2018-10-12T17:19:31Z</cp:lastPrinted>
  <dcterms:created xsi:type="dcterms:W3CDTF">2019-02-20T14:02:43Z</dcterms:created>
  <dcterms:modified xsi:type="dcterms:W3CDTF">2019-03-12T06:48:43Z</dcterms:modified>
</cp:coreProperties>
</file>